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4"/>
  </p:notesMasterIdLst>
  <p:sldIdLst>
    <p:sldId id="257" r:id="rId2"/>
    <p:sldId id="272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56" r:id="rId15"/>
    <p:sldId id="258" r:id="rId16"/>
    <p:sldId id="310" r:id="rId17"/>
    <p:sldId id="322" r:id="rId18"/>
    <p:sldId id="355" r:id="rId19"/>
    <p:sldId id="356" r:id="rId20"/>
    <p:sldId id="379" r:id="rId21"/>
    <p:sldId id="380" r:id="rId22"/>
    <p:sldId id="452" r:id="rId23"/>
    <p:sldId id="453" r:id="rId24"/>
    <p:sldId id="417" r:id="rId25"/>
    <p:sldId id="418" r:id="rId26"/>
    <p:sldId id="419" r:id="rId27"/>
    <p:sldId id="420" r:id="rId28"/>
    <p:sldId id="316" r:id="rId29"/>
    <p:sldId id="317" r:id="rId30"/>
    <p:sldId id="318" r:id="rId31"/>
    <p:sldId id="319" r:id="rId32"/>
    <p:sldId id="320" r:id="rId33"/>
    <p:sldId id="321" r:id="rId34"/>
    <p:sldId id="323" r:id="rId35"/>
    <p:sldId id="260" r:id="rId36"/>
    <p:sldId id="352" r:id="rId37"/>
    <p:sldId id="358" r:id="rId38"/>
    <p:sldId id="359" r:id="rId39"/>
    <p:sldId id="365" r:id="rId40"/>
    <p:sldId id="426" r:id="rId41"/>
    <p:sldId id="424" r:id="rId42"/>
    <p:sldId id="425" r:id="rId43"/>
    <p:sldId id="427" r:id="rId44"/>
    <p:sldId id="428" r:id="rId45"/>
    <p:sldId id="429" r:id="rId46"/>
    <p:sldId id="259" r:id="rId47"/>
    <p:sldId id="328" r:id="rId48"/>
    <p:sldId id="329" r:id="rId49"/>
    <p:sldId id="368" r:id="rId50"/>
    <p:sldId id="442" r:id="rId51"/>
    <p:sldId id="449" r:id="rId52"/>
    <p:sldId id="444" r:id="rId53"/>
    <p:sldId id="450" r:id="rId54"/>
    <p:sldId id="445" r:id="rId55"/>
    <p:sldId id="446" r:id="rId56"/>
    <p:sldId id="447" r:id="rId57"/>
    <p:sldId id="448" r:id="rId58"/>
    <p:sldId id="372" r:id="rId59"/>
    <p:sldId id="451" r:id="rId60"/>
    <p:sldId id="314" r:id="rId61"/>
    <p:sldId id="326" r:id="rId62"/>
    <p:sldId id="330" r:id="rId63"/>
    <p:sldId id="331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454" r:id="rId73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libri Light" panose="020F0302020204030204" pitchFamily="34" charset="0"/>
      <p:regular r:id="rId79"/>
      <p:italic r:id="rId80"/>
    </p:embeddedFont>
    <p:embeddedFont>
      <p:font typeface="Cambria Math" panose="02040503050406030204" pitchFamily="18" charset="0"/>
      <p:regular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33"/>
    <p:restoredTop sz="94697"/>
  </p:normalViewPr>
  <p:slideViewPr>
    <p:cSldViewPr snapToGrid="0" snapToObjects="1">
      <p:cViewPr varScale="1">
        <p:scale>
          <a:sx n="130" d="100"/>
          <a:sy n="130" d="100"/>
        </p:scale>
        <p:origin x="3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38393-60B4-EA4D-BA30-936895FA895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DECFA-7473-334D-9D99-4195261C4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3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Verbally</a:t>
            </a:r>
            <a:r>
              <a:rPr lang="en-US" baseline="0" dirty="0"/>
              <a:t> tell them that is is “less than” on R^2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9DF74-2C0F-6345-BB08-95BAF18C65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Verbally state the names of the other relations.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9DF74-2C0F-6345-BB08-95BAF18C65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verbally that one</a:t>
            </a:r>
            <a:r>
              <a:rPr lang="en-US" baseline="0" dirty="0"/>
              <a:t> needs only one counter-example (a </a:t>
            </a:r>
            <a:r>
              <a:rPr lang="en-US" baseline="0" dirty="0" err="1"/>
              <a:t>forall</a:t>
            </a:r>
            <a:r>
              <a:rPr lang="en-US" baseline="0" dirty="0"/>
              <a:t> statement can be proven negative with just one witness)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9DF74-2C0F-6345-BB08-95BAF18C65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96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Linger on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9DF74-2C0F-6345-BB08-95BAF18C65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0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8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3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2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1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8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3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0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D641B-93FF-8745-AB8B-35F550A37258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1BF4-B7E1-8D4A-952F-1045B47B9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6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Relations and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A29F1-1F70-48B2-9FED-1C6933CC86A6}"/>
              </a:ext>
            </a:extLst>
          </p:cNvPr>
          <p:cNvSpPr txBox="1"/>
          <p:nvPr/>
        </p:nvSpPr>
        <p:spPr>
          <a:xfrm>
            <a:off x="3502742" y="3642852"/>
            <a:ext cx="50881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CMSC250</a:t>
            </a:r>
          </a:p>
        </p:txBody>
      </p:sp>
    </p:spTree>
    <p:extLst>
      <p:ext uri="{BB962C8B-B14F-4D97-AF65-F5344CB8AC3E}">
        <p14:creationId xmlns:p14="http://schemas.microsoft.com/office/powerpoint/2010/main" val="156886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X</m:t>
                    </m:r>
                    <m:r>
                      <a:rPr lang="en-US" i="1">
                        <a:latin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symmetric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if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∀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⇒(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(≤,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is </a:t>
                </a:r>
                <a:r>
                  <a:rPr lang="en-US" b="1" dirty="0"/>
                  <a:t>not </a:t>
                </a:r>
                <a:r>
                  <a:rPr lang="en-US" dirty="0"/>
                  <a:t>symmetric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4≤5</m:t>
                    </m:r>
                  </m:oMath>
                </a14:m>
                <a:r>
                  <a:rPr lang="en-US" dirty="0"/>
                  <a:t>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∼(5≤4)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(&lt;,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is </a:t>
                </a:r>
                <a:r>
                  <a:rPr lang="en-US" b="1" dirty="0"/>
                  <a:t>not</a:t>
                </a:r>
                <a:r>
                  <a:rPr lang="en-US" dirty="0"/>
                  <a:t> symmetric (see above)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defined as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| 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≥100}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is symmetric</a:t>
                </a:r>
                <a:r>
                  <a:rPr lang="en-US" dirty="0"/>
                  <a:t> since 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100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⇒(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charset="0"/>
                        </a:rPr>
                        <m:t>100)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69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X</m:t>
                    </m:r>
                    <m:r>
                      <a:rPr lang="en-US" i="1">
                        <a:latin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transitive </a:t>
                </a:r>
                <a:r>
                  <a:rPr lang="en-US" dirty="0"/>
                  <a:t>if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∀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∧(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711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X</m:t>
                    </m:r>
                    <m:r>
                      <a:rPr lang="en-US" i="1">
                        <a:latin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transitive </a:t>
                </a:r>
                <a:r>
                  <a:rPr lang="en-US" dirty="0"/>
                  <a:t>if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∀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∧(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(≤,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</a:t>
                </a:r>
                <a:r>
                  <a:rPr lang="en-US" b="1" dirty="0"/>
                  <a:t>is</a:t>
                </a:r>
                <a:r>
                  <a:rPr lang="en-US" dirty="0"/>
                  <a:t> </a:t>
                </a:r>
                <a:r>
                  <a:rPr lang="en-US" b="1" dirty="0"/>
                  <a:t>transitive</a:t>
                </a:r>
                <a:r>
                  <a:rPr lang="en-US" dirty="0"/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(&lt;,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</a:t>
                </a:r>
                <a:r>
                  <a:rPr lang="en-US" b="1" dirty="0"/>
                  <a:t>is transitive</a:t>
                </a:r>
                <a:r>
                  <a:rPr lang="en-US" dirty="0"/>
                  <a:t> (see above)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defined as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| 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≥100}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???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29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X</m:t>
                    </m:r>
                    <m:r>
                      <a:rPr lang="en-US" i="1">
                        <a:latin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transitive </a:t>
                </a:r>
                <a:r>
                  <a:rPr lang="en-US" dirty="0"/>
                  <a:t>if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∀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∧(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(≤,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</a:t>
                </a:r>
                <a:r>
                  <a:rPr lang="en-US" b="1" dirty="0"/>
                  <a:t>is</a:t>
                </a:r>
                <a:r>
                  <a:rPr lang="en-US" dirty="0"/>
                  <a:t> </a:t>
                </a:r>
                <a:r>
                  <a:rPr lang="en-US" b="1" dirty="0"/>
                  <a:t>transitive</a:t>
                </a:r>
                <a:r>
                  <a:rPr lang="en-US" dirty="0"/>
                  <a:t>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(&lt;,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</a:t>
                </a:r>
                <a:r>
                  <a:rPr lang="en-US" b="1" dirty="0"/>
                  <a:t>is transitive</a:t>
                </a:r>
                <a:r>
                  <a:rPr lang="en-US" dirty="0"/>
                  <a:t> (see above)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defined as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| 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≥100}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is not transitive </a:t>
                </a:r>
                <a:r>
                  <a:rPr lang="en-US" dirty="0"/>
                  <a:t>since (counter-example):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1, 100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)∧(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100, 5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but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1, 5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∉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61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14669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067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Most basic representation: </a:t>
            </a:r>
            <a:r>
              <a:rPr lang="en-US" b="1" dirty="0"/>
              <a:t>Arrow Diagrams</a:t>
            </a:r>
          </a:p>
        </p:txBody>
      </p:sp>
      <p:sp>
        <p:nvSpPr>
          <p:cNvPr id="4" name="Oval 3"/>
          <p:cNvSpPr/>
          <p:nvPr/>
        </p:nvSpPr>
        <p:spPr>
          <a:xfrm>
            <a:off x="2379945" y="3319397"/>
            <a:ext cx="2743200" cy="308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64890" y="3230497"/>
            <a:ext cx="2743200" cy="308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44866" y="2826954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0018" y="2721600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B</a:t>
            </a:r>
            <a:endParaRPr lang="en-US" sz="2600" dirty="0"/>
          </a:p>
        </p:txBody>
      </p:sp>
      <p:sp>
        <p:nvSpPr>
          <p:cNvPr id="12" name="Oval 11"/>
          <p:cNvSpPr/>
          <p:nvPr/>
        </p:nvSpPr>
        <p:spPr>
          <a:xfrm>
            <a:off x="3563656" y="524214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08506" y="4425862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32102" y="483922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235854" y="574318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74272" y="539454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668008" y="367221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695148" y="426302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544866" y="377033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997890" y="4273462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21486" y="468682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25238" y="559078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stCxn id="40" idx="1"/>
          </p:cNvCxnSpPr>
          <p:nvPr/>
        </p:nvCxnSpPr>
        <p:spPr>
          <a:xfrm flipV="1">
            <a:off x="3561376" y="3734845"/>
            <a:ext cx="4106632" cy="53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2" idx="7"/>
          </p:cNvCxnSpPr>
          <p:nvPr/>
        </p:nvCxnSpPr>
        <p:spPr>
          <a:xfrm flipV="1">
            <a:off x="3417710" y="4488493"/>
            <a:ext cx="4690796" cy="21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110624" y="4281368"/>
            <a:ext cx="3601034" cy="81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570563" y="4369941"/>
            <a:ext cx="4141095" cy="99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202282" y="5667653"/>
            <a:ext cx="4033572" cy="138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38800" y="2975428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5428"/>
                <a:ext cx="289438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067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Most basic representation: </a:t>
            </a:r>
            <a:r>
              <a:rPr lang="en-US" b="1" dirty="0"/>
              <a:t>Arrow Diagrams</a:t>
            </a:r>
          </a:p>
        </p:txBody>
      </p:sp>
      <p:sp>
        <p:nvSpPr>
          <p:cNvPr id="4" name="Oval 3"/>
          <p:cNvSpPr/>
          <p:nvPr/>
        </p:nvSpPr>
        <p:spPr>
          <a:xfrm>
            <a:off x="2379945" y="3319397"/>
            <a:ext cx="2743200" cy="308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64890" y="3230497"/>
            <a:ext cx="2743200" cy="308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44866" y="2826954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0018" y="2721600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B</a:t>
            </a:r>
            <a:endParaRPr lang="en-US" sz="2600" dirty="0"/>
          </a:p>
        </p:txBody>
      </p:sp>
      <p:sp>
        <p:nvSpPr>
          <p:cNvPr id="8" name="Oval 7"/>
          <p:cNvSpPr/>
          <p:nvPr/>
        </p:nvSpPr>
        <p:spPr>
          <a:xfrm>
            <a:off x="3544866" y="377033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97890" y="4273462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21486" y="468682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25238" y="559078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63656" y="524214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08506" y="4425862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32102" y="483922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235854" y="574318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74272" y="539454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668008" y="367221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695148" y="426302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8" idx="1"/>
            <a:endCxn id="17" idx="2"/>
          </p:cNvCxnSpPr>
          <p:nvPr/>
        </p:nvCxnSpPr>
        <p:spPr>
          <a:xfrm flipV="1">
            <a:off x="3561376" y="3734845"/>
            <a:ext cx="4106632" cy="53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7"/>
            <a:endCxn id="13" idx="2"/>
          </p:cNvCxnSpPr>
          <p:nvPr/>
        </p:nvCxnSpPr>
        <p:spPr>
          <a:xfrm flipV="1">
            <a:off x="3417710" y="4488493"/>
            <a:ext cx="4690796" cy="21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8" idx="1"/>
          </p:cNvCxnSpPr>
          <p:nvPr/>
        </p:nvCxnSpPr>
        <p:spPr>
          <a:xfrm flipV="1">
            <a:off x="4110624" y="4281368"/>
            <a:ext cx="3601034" cy="81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8" idx="3"/>
          </p:cNvCxnSpPr>
          <p:nvPr/>
        </p:nvCxnSpPr>
        <p:spPr>
          <a:xfrm flipV="1">
            <a:off x="3570563" y="4369941"/>
            <a:ext cx="4141095" cy="99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5" idx="2"/>
          </p:cNvCxnSpPr>
          <p:nvPr/>
        </p:nvCxnSpPr>
        <p:spPr>
          <a:xfrm>
            <a:off x="4202282" y="5667653"/>
            <a:ext cx="4033572" cy="138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370064" y="2017082"/>
                <a:ext cx="25661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 is called the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domain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800" dirty="0"/>
                  <a:t>and B is called the </a:t>
                </a:r>
                <a:r>
                  <a:rPr lang="en-US" sz="2800" dirty="0">
                    <a:solidFill>
                      <a:srgbClr val="7030A0"/>
                    </a:solidFill>
                  </a:rPr>
                  <a:t>co-domain </a:t>
                </a:r>
                <a:r>
                  <a:rPr lang="en-US" sz="2800" dirty="0"/>
                  <a:t>and we say that </a:t>
                </a:r>
                <a:r>
                  <a:rPr lang="en-US" sz="2800" dirty="0">
                    <a:solidFill>
                      <a:srgbClr val="0070C0"/>
                    </a:solidFill>
                  </a:rPr>
                  <a:t>“</a:t>
                </a:r>
                <a:r>
                  <a:rPr lang="en-US" sz="2800" i="1" dirty="0">
                    <a:solidFill>
                      <a:srgbClr val="0070C0"/>
                    </a:solidFill>
                  </a:rPr>
                  <a:t>f</a:t>
                </a:r>
                <a:r>
                  <a:rPr lang="en-US" sz="2800" dirty="0">
                    <a:solidFill>
                      <a:srgbClr val="0070C0"/>
                    </a:solidFill>
                  </a:rPr>
                  <a:t> is such that it maps elements from A to B”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: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↦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064" y="2017082"/>
                <a:ext cx="2566196" cy="3970318"/>
              </a:xfrm>
              <a:prstGeom prst="rect">
                <a:avLst/>
              </a:prstGeom>
              <a:blipFill rotWithShape="0">
                <a:blip r:embed="rId3"/>
                <a:stretch>
                  <a:fillRect l="-4751" t="-1536" r="-5938" b="-3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38800" y="2975428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5428"/>
                <a:ext cx="28943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94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067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Most basic representation: </a:t>
            </a:r>
            <a:r>
              <a:rPr lang="en-US" b="1" dirty="0"/>
              <a:t>Arrow Diagrams</a:t>
            </a:r>
          </a:p>
        </p:txBody>
      </p:sp>
      <p:sp>
        <p:nvSpPr>
          <p:cNvPr id="4" name="Oval 3"/>
          <p:cNvSpPr/>
          <p:nvPr/>
        </p:nvSpPr>
        <p:spPr>
          <a:xfrm>
            <a:off x="2379945" y="3319397"/>
            <a:ext cx="2743200" cy="308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64890" y="3230497"/>
            <a:ext cx="2743200" cy="308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44866" y="2826954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0018" y="2721600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B</a:t>
            </a:r>
            <a:endParaRPr lang="en-US" sz="2600" dirty="0"/>
          </a:p>
        </p:txBody>
      </p:sp>
      <p:sp>
        <p:nvSpPr>
          <p:cNvPr id="8" name="Oval 7"/>
          <p:cNvSpPr/>
          <p:nvPr/>
        </p:nvSpPr>
        <p:spPr>
          <a:xfrm>
            <a:off x="3544866" y="377033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97890" y="4273462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21486" y="468682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25238" y="559078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63656" y="524214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08506" y="4425862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32102" y="483922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235854" y="574318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74272" y="539454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668008" y="367221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695148" y="426302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8" idx="1"/>
            <a:endCxn id="17" idx="2"/>
          </p:cNvCxnSpPr>
          <p:nvPr/>
        </p:nvCxnSpPr>
        <p:spPr>
          <a:xfrm flipV="1">
            <a:off x="3561376" y="3734845"/>
            <a:ext cx="4106632" cy="53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7"/>
            <a:endCxn id="13" idx="2"/>
          </p:cNvCxnSpPr>
          <p:nvPr/>
        </p:nvCxnSpPr>
        <p:spPr>
          <a:xfrm flipV="1">
            <a:off x="3417710" y="4488493"/>
            <a:ext cx="4690796" cy="21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8" idx="1"/>
          </p:cNvCxnSpPr>
          <p:nvPr/>
        </p:nvCxnSpPr>
        <p:spPr>
          <a:xfrm flipV="1">
            <a:off x="4110624" y="4281368"/>
            <a:ext cx="3601034" cy="81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8" idx="3"/>
          </p:cNvCxnSpPr>
          <p:nvPr/>
        </p:nvCxnSpPr>
        <p:spPr>
          <a:xfrm flipV="1">
            <a:off x="3570563" y="4369941"/>
            <a:ext cx="4141095" cy="99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5" idx="2"/>
          </p:cNvCxnSpPr>
          <p:nvPr/>
        </p:nvCxnSpPr>
        <p:spPr>
          <a:xfrm>
            <a:off x="4202282" y="5667653"/>
            <a:ext cx="4033572" cy="138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370064" y="2017082"/>
                <a:ext cx="256619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 is called the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domain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800" dirty="0"/>
                  <a:t>and B is called the </a:t>
                </a:r>
                <a:r>
                  <a:rPr lang="en-US" sz="2800" dirty="0">
                    <a:solidFill>
                      <a:srgbClr val="7030A0"/>
                    </a:solidFill>
                  </a:rPr>
                  <a:t>co-domain </a:t>
                </a:r>
                <a:r>
                  <a:rPr lang="en-US" sz="2800" dirty="0"/>
                  <a:t>and we say that </a:t>
                </a:r>
                <a:r>
                  <a:rPr lang="en-US" sz="2800" dirty="0">
                    <a:solidFill>
                      <a:srgbClr val="0070C0"/>
                    </a:solidFill>
                  </a:rPr>
                  <a:t>“</a:t>
                </a:r>
                <a:r>
                  <a:rPr lang="en-US" sz="2800" i="1" dirty="0">
                    <a:solidFill>
                      <a:srgbClr val="0070C0"/>
                    </a:solidFill>
                  </a:rPr>
                  <a:t>f</a:t>
                </a:r>
                <a:r>
                  <a:rPr lang="en-US" sz="2800" dirty="0">
                    <a:solidFill>
                      <a:srgbClr val="0070C0"/>
                    </a:solidFill>
                  </a:rPr>
                  <a:t> is such that it maps elements from A to B”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: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↦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064" y="2017082"/>
                <a:ext cx="2566196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4751" t="-1536" r="-5938" b="-3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38800" y="2975428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5428"/>
                <a:ext cx="28943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>
            <a:off x="10203543" y="5519801"/>
            <a:ext cx="449943" cy="3486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910770" y="5868442"/>
            <a:ext cx="336316" cy="4434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672286" y="6266799"/>
            <a:ext cx="314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\</a:t>
            </a:r>
            <a:r>
              <a:rPr lang="en-US" sz="2800" b="1" dirty="0" err="1">
                <a:solidFill>
                  <a:srgbClr val="00B050"/>
                </a:solidFill>
              </a:rPr>
              <a:t>mapsto</a:t>
            </a:r>
            <a:r>
              <a:rPr lang="en-US" sz="2800" dirty="0">
                <a:solidFill>
                  <a:srgbClr val="00B050"/>
                </a:solidFill>
              </a:rPr>
              <a:t> in </a:t>
            </a:r>
            <a:r>
              <a:rPr lang="en-US" sz="2800" dirty="0" err="1">
                <a:solidFill>
                  <a:srgbClr val="00B050"/>
                </a:solidFill>
              </a:rPr>
              <a:t>LaTeX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24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3828"/>
            <a:ext cx="10515600" cy="4351338"/>
          </a:xfrm>
        </p:spPr>
        <p:txBody>
          <a:bodyPr/>
          <a:lstStyle/>
          <a:p>
            <a:r>
              <a:rPr lang="en-US" dirty="0"/>
              <a:t>Is this a function?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32000" y="352465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36076" y="3669957"/>
            <a:ext cx="34351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52549" y="4069497"/>
            <a:ext cx="34351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456668" y="4419605"/>
            <a:ext cx="34351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469023" y="4559643"/>
            <a:ext cx="3418704" cy="243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85498" y="4176584"/>
            <a:ext cx="3385756" cy="1000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18558" y="3150743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558" y="3150743"/>
                <a:ext cx="289438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3229446" y="3394304"/>
            <a:ext cx="1637029" cy="20506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60080" y="3348980"/>
            <a:ext cx="2114614" cy="2214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41280" y="2922510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20676" y="2911075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B</a:t>
            </a:r>
            <a:endParaRPr lang="en-US" sz="2600" dirty="0"/>
          </a:p>
        </p:txBody>
      </p:sp>
      <p:sp>
        <p:nvSpPr>
          <p:cNvPr id="20" name="Rectangle 19"/>
          <p:cNvSpPr/>
          <p:nvPr/>
        </p:nvSpPr>
        <p:spPr>
          <a:xfrm>
            <a:off x="4485498" y="170589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80266" y="170589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7395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8655" y="1893827"/>
                <a:ext cx="11035145" cy="47424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800" dirty="0"/>
                  <a:t>Is this a function?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Domain: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0, 1, 2, 3, 4}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Co-domain: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0, 1, 4}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Formula (that we came up with):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1" i="0" smtClean="0">
                        <a:latin typeface="Cambria Math" charset="0"/>
                      </a:rPr>
                      <m:t>𝐦𝐨𝐝</m:t>
                    </m:r>
                    <m:r>
                      <a:rPr lang="en-US" b="0" i="1" smtClean="0">
                        <a:latin typeface="Cambria Math" charset="0"/>
                      </a:rPr>
                      <m:t> 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55" y="1893827"/>
                <a:ext cx="11035145" cy="4742499"/>
              </a:xfrm>
              <a:blipFill rotWithShape="0">
                <a:blip r:embed="rId2"/>
                <a:stretch>
                  <a:fillRect l="-1270" t="-4242" b="-1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91818"/>
              </p:ext>
            </p:extLst>
          </p:nvPr>
        </p:nvGraphicFramePr>
        <p:xfrm>
          <a:off x="2000865" y="352908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36076" y="3669957"/>
            <a:ext cx="34351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52549" y="4069497"/>
            <a:ext cx="3435178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456668" y="4419605"/>
            <a:ext cx="34351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469023" y="4559643"/>
            <a:ext cx="3418704" cy="243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85498" y="4176584"/>
            <a:ext cx="3385756" cy="100091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18558" y="3150743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558" y="3150743"/>
                <a:ext cx="28943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3229446" y="3394304"/>
            <a:ext cx="1637029" cy="20506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60080" y="3348980"/>
            <a:ext cx="2114614" cy="2214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41280" y="2922510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20676" y="2911075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B</a:t>
            </a:r>
            <a:endParaRPr lang="en-US" sz="2600" dirty="0"/>
          </a:p>
        </p:txBody>
      </p:sp>
      <p:sp>
        <p:nvSpPr>
          <p:cNvPr id="20" name="Rectangle 19"/>
          <p:cNvSpPr/>
          <p:nvPr/>
        </p:nvSpPr>
        <p:spPr>
          <a:xfrm>
            <a:off x="4485498" y="170589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80266" y="170589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4" name="Oval 3"/>
          <p:cNvSpPr/>
          <p:nvPr/>
        </p:nvSpPr>
        <p:spPr>
          <a:xfrm>
            <a:off x="4254639" y="1458097"/>
            <a:ext cx="2442723" cy="130981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FD5DB0-A241-49FA-AF56-BC6AD50B0161}"/>
              </a:ext>
            </a:extLst>
          </p:cNvPr>
          <p:cNvSpPr/>
          <p:nvPr/>
        </p:nvSpPr>
        <p:spPr>
          <a:xfrm>
            <a:off x="6216445" y="4948084"/>
            <a:ext cx="2485103" cy="894381"/>
          </a:xfrm>
          <a:custGeom>
            <a:avLst/>
            <a:gdLst>
              <a:gd name="connsiteX0" fmla="*/ 0 w 2485103"/>
              <a:gd name="connsiteY0" fmla="*/ 0 h 894381"/>
              <a:gd name="connsiteX1" fmla="*/ 634181 w 2485103"/>
              <a:gd name="connsiteY1" fmla="*/ 486697 h 894381"/>
              <a:gd name="connsiteX2" fmla="*/ 1563329 w 2485103"/>
              <a:gd name="connsiteY2" fmla="*/ 833284 h 894381"/>
              <a:gd name="connsiteX3" fmla="*/ 2485103 w 2485103"/>
              <a:gd name="connsiteY3" fmla="*/ 892277 h 89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5103" h="894381">
                <a:moveTo>
                  <a:pt x="0" y="0"/>
                </a:moveTo>
                <a:cubicBezTo>
                  <a:pt x="186813" y="173908"/>
                  <a:pt x="373626" y="347816"/>
                  <a:pt x="634181" y="486697"/>
                </a:cubicBezTo>
                <a:cubicBezTo>
                  <a:pt x="894736" y="625578"/>
                  <a:pt x="1254842" y="765687"/>
                  <a:pt x="1563329" y="833284"/>
                </a:cubicBezTo>
                <a:cubicBezTo>
                  <a:pt x="1871816" y="900881"/>
                  <a:pt x="2178459" y="896579"/>
                  <a:pt x="2485103" y="892277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32BA2-2C97-4DA2-831A-C88A16440F43}"/>
              </a:ext>
            </a:extLst>
          </p:cNvPr>
          <p:cNvSpPr txBox="1"/>
          <p:nvPr/>
        </p:nvSpPr>
        <p:spPr>
          <a:xfrm>
            <a:off x="8745390" y="5298537"/>
            <a:ext cx="3220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Just because two ‘x’s map to the same ‘y’ doesn’t make this a non-function… it just makes it a </a:t>
            </a:r>
            <a:r>
              <a:rPr lang="en-US" b="1" dirty="0">
                <a:solidFill>
                  <a:schemeClr val="accent2"/>
                </a:solidFill>
              </a:rPr>
              <a:t>non-injective</a:t>
            </a:r>
            <a:r>
              <a:rPr lang="en-US" dirty="0">
                <a:solidFill>
                  <a:schemeClr val="accent2"/>
                </a:solidFill>
              </a:rPr>
              <a:t> (not “1-1”) function</a:t>
            </a:r>
          </a:p>
        </p:txBody>
      </p:sp>
    </p:spTree>
    <p:extLst>
      <p:ext uri="{BB962C8B-B14F-4D97-AF65-F5344CB8AC3E}">
        <p14:creationId xmlns:p14="http://schemas.microsoft.com/office/powerpoint/2010/main" val="63755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3872723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this a function?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85498" y="170589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80266" y="170589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9" name="Oval 8"/>
          <p:cNvSpPr/>
          <p:nvPr/>
        </p:nvSpPr>
        <p:spPr>
          <a:xfrm>
            <a:off x="3229446" y="3394304"/>
            <a:ext cx="1637029" cy="20506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60080" y="3348980"/>
            <a:ext cx="2114614" cy="2214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41280" y="2922510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0676" y="2911075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B</a:t>
            </a:r>
            <a:endParaRPr lang="en-US" sz="26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032000" y="352465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4436076" y="3669957"/>
            <a:ext cx="34351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254639" y="4045527"/>
            <a:ext cx="3616615" cy="12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15517" y="4417734"/>
            <a:ext cx="3643523" cy="39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144417" y="4433453"/>
            <a:ext cx="3726837" cy="698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732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032000" y="3524650"/>
          <a:ext cx="8128000" cy="197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Is this a function?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Every element of the domain should map to some co-domain element!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5498" y="170589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80266" y="170589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9" name="Oval 8"/>
          <p:cNvSpPr/>
          <p:nvPr/>
        </p:nvSpPr>
        <p:spPr>
          <a:xfrm>
            <a:off x="3229446" y="3394304"/>
            <a:ext cx="1637029" cy="20506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60080" y="3348980"/>
            <a:ext cx="2114614" cy="2214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41280" y="2922510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0676" y="2911075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B</a:t>
            </a:r>
            <a:endParaRPr lang="en-US" sz="26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36076" y="3669957"/>
            <a:ext cx="34351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254639" y="4045527"/>
            <a:ext cx="3616615" cy="12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15517" y="4417734"/>
            <a:ext cx="3643523" cy="39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144417" y="4433453"/>
            <a:ext cx="3726837" cy="698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731971" y="1487271"/>
            <a:ext cx="2442723" cy="130981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23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269013"/>
              </p:ext>
            </p:extLst>
          </p:nvPr>
        </p:nvGraphicFramePr>
        <p:xfrm>
          <a:off x="2032000" y="352465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035" y="171441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Is this a function?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85498" y="170589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80266" y="170589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9" name="Oval 8"/>
          <p:cNvSpPr/>
          <p:nvPr/>
        </p:nvSpPr>
        <p:spPr>
          <a:xfrm>
            <a:off x="3123900" y="3560145"/>
            <a:ext cx="1637029" cy="20506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60080" y="3348980"/>
            <a:ext cx="2114614" cy="2214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41280" y="2922510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0676" y="2911075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B</a:t>
            </a:r>
            <a:endParaRPr lang="en-US" sz="26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36076" y="3669957"/>
            <a:ext cx="34351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254639" y="4045527"/>
            <a:ext cx="3616615" cy="12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15517" y="4417734"/>
            <a:ext cx="3643523" cy="39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4215517" y="4130913"/>
            <a:ext cx="3571631" cy="24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61BFF0-48FF-4940-BA46-695DC3BE8B02}"/>
              </a:ext>
            </a:extLst>
          </p:cNvPr>
          <p:cNvCxnSpPr>
            <a:cxnSpLocks/>
          </p:cNvCxnSpPr>
          <p:nvPr/>
        </p:nvCxnSpPr>
        <p:spPr>
          <a:xfrm flipV="1">
            <a:off x="4215516" y="4499908"/>
            <a:ext cx="3571631" cy="24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C601C6-24DC-436C-8843-3C8108B4C58E}"/>
              </a:ext>
            </a:extLst>
          </p:cNvPr>
          <p:cNvCxnSpPr>
            <a:cxnSpLocks/>
          </p:cNvCxnSpPr>
          <p:nvPr/>
        </p:nvCxnSpPr>
        <p:spPr>
          <a:xfrm flipV="1">
            <a:off x="4277130" y="4966498"/>
            <a:ext cx="3571631" cy="24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6607BA-F750-4C6B-8CB5-54BF489CE452}"/>
              </a:ext>
            </a:extLst>
          </p:cNvPr>
          <p:cNvSpPr/>
          <p:nvPr/>
        </p:nvSpPr>
        <p:spPr>
          <a:xfrm>
            <a:off x="7815701" y="479677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9996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844572"/>
              </p:ext>
            </p:extLst>
          </p:nvPr>
        </p:nvGraphicFramePr>
        <p:xfrm>
          <a:off x="2032000" y="3524650"/>
          <a:ext cx="81280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035" y="172019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Is this a function?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85498" y="1705890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80266" y="1705890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9" name="Oval 8"/>
          <p:cNvSpPr/>
          <p:nvPr/>
        </p:nvSpPr>
        <p:spPr>
          <a:xfrm>
            <a:off x="3123900" y="3560145"/>
            <a:ext cx="1637029" cy="20506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60080" y="3348980"/>
            <a:ext cx="2114614" cy="22144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41280" y="2922510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0676" y="2911075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B</a:t>
            </a:r>
            <a:endParaRPr lang="en-US" sz="26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36076" y="3669957"/>
            <a:ext cx="34351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254639" y="4045527"/>
            <a:ext cx="3616615" cy="12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4177796" y="4454567"/>
            <a:ext cx="3770297" cy="821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4215517" y="4130913"/>
            <a:ext cx="3571631" cy="2462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61BFF0-48FF-4940-BA46-695DC3BE8B02}"/>
              </a:ext>
            </a:extLst>
          </p:cNvPr>
          <p:cNvCxnSpPr>
            <a:cxnSpLocks/>
          </p:cNvCxnSpPr>
          <p:nvPr/>
        </p:nvCxnSpPr>
        <p:spPr>
          <a:xfrm flipV="1">
            <a:off x="4188075" y="4614118"/>
            <a:ext cx="3693457" cy="25656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C601C6-24DC-436C-8843-3C8108B4C58E}"/>
              </a:ext>
            </a:extLst>
          </p:cNvPr>
          <p:cNvCxnSpPr>
            <a:cxnSpLocks/>
          </p:cNvCxnSpPr>
          <p:nvPr/>
        </p:nvCxnSpPr>
        <p:spPr>
          <a:xfrm flipV="1">
            <a:off x="4277130" y="4966498"/>
            <a:ext cx="3571631" cy="246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6607BA-F750-4C6B-8CB5-54BF489CE452}"/>
              </a:ext>
            </a:extLst>
          </p:cNvPr>
          <p:cNvSpPr/>
          <p:nvPr/>
        </p:nvSpPr>
        <p:spPr>
          <a:xfrm>
            <a:off x="7815701" y="479677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344E33-1A96-49FF-B81C-7E2F6A21B01B}"/>
              </a:ext>
            </a:extLst>
          </p:cNvPr>
          <p:cNvSpPr/>
          <p:nvPr/>
        </p:nvSpPr>
        <p:spPr>
          <a:xfrm>
            <a:off x="6750526" y="1490577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EA7DD-6AC8-4F1B-8F5E-4B7B84327810}"/>
              </a:ext>
            </a:extLst>
          </p:cNvPr>
          <p:cNvSpPr txBox="1"/>
          <p:nvPr/>
        </p:nvSpPr>
        <p:spPr>
          <a:xfrm>
            <a:off x="9272526" y="2857555"/>
            <a:ext cx="27839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Fails the “vertical line” test (2 different `y’s mapped to by the same `x’)</a:t>
            </a:r>
          </a:p>
        </p:txBody>
      </p:sp>
    </p:spTree>
    <p:extLst>
      <p:ext uri="{BB962C8B-B14F-4D97-AF65-F5344CB8AC3E}">
        <p14:creationId xmlns:p14="http://schemas.microsoft.com/office/powerpoint/2010/main" val="1058007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this a function? </a:t>
                </a:r>
              </a:p>
              <a:p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:</m:t>
                    </m:r>
                    <m:r>
                      <a:rPr lang="en-US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↦</m:t>
                    </m:r>
                    <m:r>
                      <a:rPr lang="en-US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</a:rPr>
                  <a:t>,  and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630481" y="140600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25249" y="140600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2950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this a function? </a:t>
                </a:r>
              </a:p>
              <a:p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: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ℕ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↦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sz="2800" i="1" dirty="0">
                    <a:solidFill>
                      <a:schemeClr val="accent2">
                        <a:lumMod val="75000"/>
                      </a:schemeClr>
                    </a:solidFill>
                    <a:latin typeface="Cambria Math" charset="0"/>
                  </a:rPr>
                  <a:t>,  </a:t>
                </a:r>
                <a:r>
                  <a:rPr lang="en-US" sz="2800" b="1" i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and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i="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  <a:p>
                <a:pPr marL="457200" lvl="1" indent="0" algn="ctr">
                  <a:buNone/>
                </a:pPr>
                <a:endParaRPr lang="en-US" sz="2800" i="1" dirty="0">
                  <a:solidFill>
                    <a:schemeClr val="accent2">
                      <a:lumMod val="75000"/>
                    </a:schemeClr>
                  </a:solidFill>
                  <a:latin typeface="Cambria Math" charset="0"/>
                </a:endParaRPr>
              </a:p>
              <a:p>
                <a:r>
                  <a:rPr lang="en-US" dirty="0"/>
                  <a:t>For any </a:t>
                </a:r>
                <a:r>
                  <a:rPr lang="en-US" b="1" dirty="0">
                    <a:solidFill>
                      <a:srgbClr val="00B050"/>
                    </a:solidFill>
                  </a:rPr>
                  <a:t>odd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selection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, there is no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!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=2∈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sz="2400" dirty="0"/>
                  <a:t>, but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5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=2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.5∉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630481" y="140600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25249" y="140600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9874654" y="1170716"/>
            <a:ext cx="2442723" cy="130981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4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this a function? </a:t>
                </a:r>
              </a:p>
              <a:p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: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ℕ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↦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sz="2800" i="1" dirty="0">
                    <a:solidFill>
                      <a:schemeClr val="accent2">
                        <a:lumMod val="75000"/>
                      </a:schemeClr>
                    </a:solidFill>
                    <a:latin typeface="Cambria Math" charset="0"/>
                  </a:rPr>
                  <a:t>,  </a:t>
                </a:r>
                <a:r>
                  <a:rPr lang="en-US" sz="2800" b="1" i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and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i="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  <a:p>
                <a:pPr marL="457200" lvl="1" indent="0" algn="ctr">
                  <a:buNone/>
                </a:pPr>
                <a:endParaRPr lang="en-US" sz="2800" i="1" dirty="0">
                  <a:solidFill>
                    <a:schemeClr val="accent2">
                      <a:lumMod val="75000"/>
                    </a:schemeClr>
                  </a:solidFill>
                  <a:latin typeface="Cambria Math" charset="0"/>
                </a:endParaRPr>
              </a:p>
              <a:p>
                <a:r>
                  <a:rPr lang="en-US" dirty="0"/>
                  <a:t>For any </a:t>
                </a:r>
                <a:r>
                  <a:rPr lang="en-US" b="1" dirty="0">
                    <a:solidFill>
                      <a:srgbClr val="00B050"/>
                    </a:solidFill>
                  </a:rPr>
                  <a:t>odd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selection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, there is no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!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=2∈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sz="2400" dirty="0"/>
                  <a:t>, but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5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=2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.5∉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What about this?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630481" y="140600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25249" y="140600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609078" y="5329823"/>
                <a:ext cx="47019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ℕ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↦</m:t>
                    </m:r>
                    <m:r>
                      <a:rPr lang="en-US" sz="2800" i="1" smtClean="0">
                        <a:solidFill>
                          <a:srgbClr val="FF33C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ℚ</m:t>
                    </m:r>
                  </m:oMath>
                </a14:m>
                <a:r>
                  <a:rPr lang="en-US" sz="2800" i="1" dirty="0">
                    <a:solidFill>
                      <a:schemeClr val="tx1"/>
                    </a:solidFill>
                    <a:latin typeface="Cambria Math" charset="0"/>
                  </a:rPr>
                  <a:t>,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and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078" y="5329823"/>
                <a:ext cx="4701993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500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this a function? </a:t>
                </a:r>
              </a:p>
              <a:p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: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ℕ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↦</m:t>
                    </m:r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sz="2800" i="1" dirty="0">
                    <a:solidFill>
                      <a:schemeClr val="accent2">
                        <a:lumMod val="75000"/>
                      </a:schemeClr>
                    </a:solidFill>
                    <a:latin typeface="Cambria Math" charset="0"/>
                  </a:rPr>
                  <a:t>,  </a:t>
                </a:r>
                <a:r>
                  <a:rPr lang="en-US" sz="2800" b="1" i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and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i="0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  <a:p>
                <a:pPr marL="457200" lvl="1" indent="0" algn="ctr">
                  <a:buNone/>
                </a:pPr>
                <a:endParaRPr lang="en-US" sz="2800" i="1" dirty="0">
                  <a:solidFill>
                    <a:schemeClr val="accent2">
                      <a:lumMod val="75000"/>
                    </a:schemeClr>
                  </a:solidFill>
                  <a:latin typeface="Cambria Math" charset="0"/>
                </a:endParaRPr>
              </a:p>
              <a:p>
                <a:r>
                  <a:rPr lang="en-US" dirty="0"/>
                  <a:t>For any </a:t>
                </a:r>
                <a:r>
                  <a:rPr lang="en-US" b="1" dirty="0">
                    <a:solidFill>
                      <a:srgbClr val="00B050"/>
                    </a:solidFill>
                  </a:rPr>
                  <a:t>odd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selection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, there is no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!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=2∈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r>
                  <a:rPr lang="en-US" sz="2400" dirty="0"/>
                  <a:t>, but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5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=2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.5∉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ℕ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/>
                  <a:t>What about this?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630481" y="140600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25249" y="140600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609078" y="5329823"/>
                <a:ext cx="47019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ℕ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↦</m:t>
                    </m:r>
                    <m:r>
                      <a:rPr lang="en-US" sz="2800" i="1" smtClean="0">
                        <a:solidFill>
                          <a:srgbClr val="FF33C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ℚ</m:t>
                    </m:r>
                  </m:oMath>
                </a14:m>
                <a:r>
                  <a:rPr lang="en-US" sz="2800" i="1" dirty="0">
                    <a:solidFill>
                      <a:schemeClr val="tx1"/>
                    </a:solidFill>
                    <a:latin typeface="Cambria Math" charset="0"/>
                  </a:rPr>
                  <a:t>,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and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078" y="5329823"/>
                <a:ext cx="4701993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7378581" y="1170716"/>
            <a:ext cx="2442723" cy="130981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8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67543"/>
            <a:ext cx="109038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Are the following </a:t>
            </a:r>
            <a:r>
              <a:rPr lang="en-US" sz="2800" b="1" dirty="0">
                <a:solidFill>
                  <a:srgbClr val="FF0000"/>
                </a:solidFill>
              </a:rPr>
              <a:t>valid functions?</a:t>
            </a: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6693274" y="140169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88042" y="140169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2092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567543"/>
            <a:ext cx="109038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Are the following </a:t>
            </a:r>
            <a:r>
              <a:rPr lang="en-US" sz="2800" b="1" dirty="0">
                <a:solidFill>
                  <a:srgbClr val="FF0000"/>
                </a:solidFill>
              </a:rPr>
              <a:t>valid functions?</a:t>
            </a: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6693274" y="140169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88042" y="140169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71" y="3207893"/>
            <a:ext cx="3378200" cy="2755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4C94B5-64E4-47EA-AD20-E35E9919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173282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be sets. A </a:t>
                </a:r>
                <a:r>
                  <a:rPr lang="en-US" dirty="0">
                    <a:solidFill>
                      <a:srgbClr val="FF0000"/>
                    </a:solidFill>
                  </a:rPr>
                  <a:t>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7030A0"/>
                    </a:solidFill>
                  </a:rPr>
                  <a:t>any subset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861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93274" y="140169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88042" y="140169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71" y="3207893"/>
            <a:ext cx="3378200" cy="27559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42396" y="1194103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63537" y="3939512"/>
            <a:ext cx="272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Log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515350" y="2600325"/>
                <a:ext cx="322670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(As long as the domain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!!)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0" y="2600325"/>
                <a:ext cx="3226707" cy="1077218"/>
              </a:xfrm>
              <a:prstGeom prst="rect">
                <a:avLst/>
              </a:prstGeom>
              <a:blipFill>
                <a:blip r:embed="rId3"/>
                <a:stretch>
                  <a:fillRect l="-4915" t="-7386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EF159938-15D4-4E69-924D-233D70BA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1569433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567543"/>
            <a:ext cx="109038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Are the following </a:t>
            </a:r>
            <a:r>
              <a:rPr lang="en-US" sz="2800" b="1" dirty="0">
                <a:solidFill>
                  <a:srgbClr val="FF0000"/>
                </a:solidFill>
              </a:rPr>
              <a:t>valid functions?</a:t>
            </a: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6693274" y="140169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88042" y="140169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49276"/>
            <a:ext cx="4456176" cy="223113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513BC8-B3E5-408D-A6DC-429EF185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5</a:t>
            </a:r>
          </a:p>
        </p:txBody>
      </p:sp>
    </p:spTree>
    <p:extLst>
      <p:ext uri="{BB962C8B-B14F-4D97-AF65-F5344CB8AC3E}">
        <p14:creationId xmlns:p14="http://schemas.microsoft.com/office/powerpoint/2010/main" val="1180611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567543"/>
            <a:ext cx="109038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Are the following </a:t>
            </a:r>
            <a:r>
              <a:rPr lang="en-US" sz="2800" b="1" dirty="0">
                <a:solidFill>
                  <a:srgbClr val="FF0000"/>
                </a:solidFill>
              </a:rPr>
              <a:t>valid functions?</a:t>
            </a: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6693274" y="140169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88042" y="140169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49276"/>
            <a:ext cx="4456176" cy="223113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061388" y="1229328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413829" y="3077911"/>
            <a:ext cx="0" cy="3173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63537" y="3939512"/>
            <a:ext cx="3360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Fails the “vertical line” test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CAB359-6519-45AA-99EC-CB860FC8E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5</a:t>
            </a:r>
          </a:p>
        </p:txBody>
      </p:sp>
    </p:spTree>
    <p:extLst>
      <p:ext uri="{BB962C8B-B14F-4D97-AF65-F5344CB8AC3E}">
        <p14:creationId xmlns:p14="http://schemas.microsoft.com/office/powerpoint/2010/main" val="676655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567543"/>
            <a:ext cx="109038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Are the following </a:t>
            </a:r>
            <a:r>
              <a:rPr lang="en-US" sz="2800" b="1" dirty="0">
                <a:solidFill>
                  <a:srgbClr val="FF0000"/>
                </a:solidFill>
              </a:rPr>
              <a:t>valid functions?</a:t>
            </a: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6693274" y="140169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88042" y="140169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2379945" y="3319397"/>
            <a:ext cx="2743200" cy="308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64890" y="3230497"/>
            <a:ext cx="2743200" cy="308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44866" y="377033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97890" y="4273462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21486" y="468682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25238" y="559078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532348" y="3734845"/>
            <a:ext cx="4106632" cy="53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125238" y="3788678"/>
            <a:ext cx="3513742" cy="533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434220" y="3842511"/>
            <a:ext cx="4229821" cy="97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8" name="Picture 4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82" y="3707181"/>
            <a:ext cx="927100" cy="2209800"/>
          </a:xfrm>
          <a:prstGeom prst="rect">
            <a:avLst/>
          </a:prstGeom>
        </p:spPr>
      </p:pic>
      <p:cxnSp>
        <p:nvCxnSpPr>
          <p:cNvPr id="812" name="Straight Arrow Connector 811"/>
          <p:cNvCxnSpPr/>
          <p:nvPr/>
        </p:nvCxnSpPr>
        <p:spPr>
          <a:xfrm flipV="1">
            <a:off x="4195075" y="3855093"/>
            <a:ext cx="3468966" cy="1761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5" name="TextBox 814"/>
          <p:cNvSpPr txBox="1"/>
          <p:nvPr/>
        </p:nvSpPr>
        <p:spPr>
          <a:xfrm>
            <a:off x="3544866" y="2826954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</a:p>
        </p:txBody>
      </p:sp>
      <p:sp>
        <p:nvSpPr>
          <p:cNvPr id="816" name="TextBox 815"/>
          <p:cNvSpPr txBox="1"/>
          <p:nvPr/>
        </p:nvSpPr>
        <p:spPr>
          <a:xfrm>
            <a:off x="7930018" y="2721600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B</a:t>
            </a:r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7" name="TextBox 816"/>
              <p:cNvSpPr txBox="1"/>
              <p:nvPr/>
            </p:nvSpPr>
            <p:spPr>
              <a:xfrm>
                <a:off x="5638800" y="2975428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17" name="TextBox 8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5428"/>
                <a:ext cx="28943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BD962BBD-4649-4F89-98CC-124952BF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5</a:t>
            </a:r>
          </a:p>
        </p:txBody>
      </p:sp>
    </p:spTree>
    <p:extLst>
      <p:ext uri="{BB962C8B-B14F-4D97-AF65-F5344CB8AC3E}">
        <p14:creationId xmlns:p14="http://schemas.microsoft.com/office/powerpoint/2010/main" val="1970872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567543"/>
            <a:ext cx="109038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Are the following </a:t>
            </a:r>
            <a:r>
              <a:rPr lang="en-US" sz="2800" b="1" dirty="0">
                <a:solidFill>
                  <a:srgbClr val="FF0000"/>
                </a:solidFill>
              </a:rPr>
              <a:t>valid functions?</a:t>
            </a: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6693274" y="1401692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88042" y="1401692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2379945" y="3319397"/>
            <a:ext cx="2743200" cy="308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64890" y="3230497"/>
            <a:ext cx="2743200" cy="308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44866" y="377033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97890" y="4273462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21486" y="468682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25238" y="5590780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532348" y="3734845"/>
            <a:ext cx="4106632" cy="53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125238" y="3788678"/>
            <a:ext cx="3513742" cy="533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434220" y="3842511"/>
            <a:ext cx="4229821" cy="97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8" name="Picture 4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82" y="3707181"/>
            <a:ext cx="927100" cy="2209800"/>
          </a:xfrm>
          <a:prstGeom prst="rect">
            <a:avLst/>
          </a:prstGeom>
        </p:spPr>
      </p:pic>
      <p:cxnSp>
        <p:nvCxnSpPr>
          <p:cNvPr id="812" name="Straight Arrow Connector 811"/>
          <p:cNvCxnSpPr/>
          <p:nvPr/>
        </p:nvCxnSpPr>
        <p:spPr>
          <a:xfrm flipV="1">
            <a:off x="4195075" y="3855093"/>
            <a:ext cx="3468966" cy="1761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4" name="Oval 813"/>
          <p:cNvSpPr/>
          <p:nvPr/>
        </p:nvSpPr>
        <p:spPr>
          <a:xfrm>
            <a:off x="6342396" y="1198626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408090" y="3560709"/>
            <a:ext cx="336080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It just happens to </a:t>
            </a:r>
          </a:p>
          <a:p>
            <a:r>
              <a:rPr lang="en-US" sz="2600" dirty="0">
                <a:solidFill>
                  <a:srgbClr val="FF0000"/>
                </a:solidFill>
              </a:rPr>
              <a:t>not be “1-1”</a:t>
            </a:r>
          </a:p>
          <a:p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4866" y="2826954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30018" y="2721600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B</a:t>
            </a:r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38800" y="2975428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5428"/>
                <a:ext cx="28943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id="{5430D295-9C86-4CB5-9CC5-624B381B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5</a:t>
            </a:r>
          </a:p>
        </p:txBody>
      </p:sp>
    </p:spTree>
    <p:extLst>
      <p:ext uri="{BB962C8B-B14F-4D97-AF65-F5344CB8AC3E}">
        <p14:creationId xmlns:p14="http://schemas.microsoft.com/office/powerpoint/2010/main" val="1389004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Surjective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  <m:r>
                      <a:rPr lang="en-US" b="0" i="1" dirty="0" smtClean="0">
                        <a:latin typeface="Cambria Math" charset="0"/>
                      </a:rPr>
                      <m:t>:</m:t>
                    </m:r>
                    <m:r>
                      <a:rPr lang="en-US" b="0" i="1" dirty="0" smtClean="0">
                        <a:latin typeface="Cambria Math" charset="0"/>
                      </a:rPr>
                      <m:t>𝑋</m:t>
                    </m:r>
                    <m:r>
                      <a:rPr lang="en-US" b="0" i="1" dirty="0" smtClean="0">
                        <a:latin typeface="Cambria Math" charset="0"/>
                      </a:rPr>
                      <m:t>↦</m:t>
                    </m:r>
                    <m:r>
                      <a:rPr lang="en-US" b="0" i="1" dirty="0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called </a:t>
                </a:r>
                <a:r>
                  <a:rPr lang="en-US" b="1" dirty="0">
                    <a:solidFill>
                      <a:srgbClr val="FF33CC"/>
                    </a:solidFill>
                  </a:rPr>
                  <a:t>surjective (or onto)</a:t>
                </a:r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, ∃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976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Surjective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  <m:r>
                      <a:rPr lang="en-US" b="0" i="1" dirty="0" smtClean="0">
                        <a:latin typeface="Cambria Math" charset="0"/>
                      </a:rPr>
                      <m:t>:</m:t>
                    </m:r>
                    <m:r>
                      <a:rPr lang="en-US" b="0" i="1" dirty="0" smtClean="0">
                        <a:latin typeface="Cambria Math" charset="0"/>
                      </a:rPr>
                      <m:t>𝑋</m:t>
                    </m:r>
                    <m:r>
                      <a:rPr lang="en-US" b="0" i="1" dirty="0" smtClean="0">
                        <a:latin typeface="Cambria Math" charset="0"/>
                      </a:rPr>
                      <m:t>↦</m:t>
                    </m:r>
                    <m:r>
                      <a:rPr lang="en-US" b="0" i="1" dirty="0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called </a:t>
                </a:r>
                <a:r>
                  <a:rPr lang="en-US" b="1" dirty="0">
                    <a:solidFill>
                      <a:srgbClr val="FF33CC"/>
                    </a:solidFill>
                  </a:rPr>
                  <a:t>surjective (or onto)</a:t>
                </a:r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, ∃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Intuitively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 co-domain is </a:t>
                </a:r>
                <a:r>
                  <a:rPr lang="en-US" dirty="0">
                    <a:solidFill>
                      <a:srgbClr val="FFC000"/>
                    </a:solidFill>
                  </a:rPr>
                  <a:t>“full” </a:t>
                </a:r>
                <a:r>
                  <a:rPr lang="en-US" dirty="0"/>
                  <a:t>with pointer heads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27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Surjective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  <m:r>
                      <a:rPr lang="en-US" b="0" i="1" dirty="0" smtClean="0">
                        <a:latin typeface="Cambria Math" charset="0"/>
                      </a:rPr>
                      <m:t>:</m:t>
                    </m:r>
                    <m:r>
                      <a:rPr lang="en-US" b="0" i="1" dirty="0" smtClean="0">
                        <a:latin typeface="Cambria Math" charset="0"/>
                      </a:rPr>
                      <m:t>𝑋</m:t>
                    </m:r>
                    <m:r>
                      <a:rPr lang="en-US" b="0" i="1" dirty="0" smtClean="0">
                        <a:latin typeface="Cambria Math" charset="0"/>
                      </a:rPr>
                      <m:t>↦</m:t>
                    </m:r>
                    <m:r>
                      <a:rPr lang="en-US" b="0" i="1" dirty="0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called </a:t>
                </a:r>
                <a:r>
                  <a:rPr lang="en-US" b="1" dirty="0">
                    <a:solidFill>
                      <a:srgbClr val="FF33CC"/>
                    </a:solidFill>
                  </a:rPr>
                  <a:t>surjective (or onto)</a:t>
                </a:r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∀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𝑌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, ∃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[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Intuitively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 co-domain is </a:t>
                </a:r>
                <a:r>
                  <a:rPr lang="en-US" dirty="0">
                    <a:solidFill>
                      <a:srgbClr val="FFC000"/>
                    </a:solidFill>
                  </a:rPr>
                  <a:t>“full” </a:t>
                </a:r>
                <a:r>
                  <a:rPr lang="en-US" dirty="0"/>
                  <a:t>with pointer heads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Mnemonic rule to remember the name “surjective”: in French, “sur” means “above”, “on”, or </a:t>
                </a:r>
                <a:r>
                  <a:rPr lang="en-US" sz="2800" b="1" dirty="0">
                    <a:solidFill>
                      <a:srgbClr val="FF33CC"/>
                    </a:solidFill>
                  </a:rPr>
                  <a:t>“onto”.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64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Surjective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  <m:r>
                      <a:rPr lang="en-US" b="0" i="1" dirty="0" smtClean="0">
                        <a:latin typeface="Cambria Math" charset="0"/>
                      </a:rPr>
                      <m:t>:</m:t>
                    </m:r>
                    <m:r>
                      <a:rPr lang="en-US" b="0" i="1" dirty="0" smtClean="0">
                        <a:latin typeface="Cambria Math" charset="0"/>
                      </a:rPr>
                      <m:t>𝑋</m:t>
                    </m:r>
                    <m:r>
                      <a:rPr lang="en-US" b="0" i="1" dirty="0" smtClean="0">
                        <a:latin typeface="Cambria Math" charset="0"/>
                      </a:rPr>
                      <m:t>↦</m:t>
                    </m:r>
                    <m:r>
                      <a:rPr lang="en-US" b="0" i="1" dirty="0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called </a:t>
                </a:r>
                <a:r>
                  <a:rPr lang="en-US" b="1" dirty="0">
                    <a:solidFill>
                      <a:srgbClr val="FF33CC"/>
                    </a:solidFill>
                  </a:rPr>
                  <a:t>surjective (or onto)</a:t>
                </a:r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, ∃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Intuitively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dirty="0"/>
                  <a:t> co-domain is </a:t>
                </a:r>
                <a:r>
                  <a:rPr lang="en-US" dirty="0">
                    <a:solidFill>
                      <a:srgbClr val="FFC000"/>
                    </a:solidFill>
                  </a:rPr>
                  <a:t>“full” </a:t>
                </a:r>
                <a:r>
                  <a:rPr lang="en-US" dirty="0"/>
                  <a:t>with pointer heads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Mnemonic rule to remember the name “surjective”: in French, “sur” means “above”, “on”, or </a:t>
                </a:r>
                <a:r>
                  <a:rPr lang="en-US" sz="2800" b="1" dirty="0">
                    <a:solidFill>
                      <a:srgbClr val="FF33CC"/>
                    </a:solidFill>
                  </a:rPr>
                  <a:t>“onto”.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60" y="5356780"/>
            <a:ext cx="1148893" cy="1501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1465" y="4833560"/>
            <a:ext cx="972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“sur”</a:t>
            </a:r>
          </a:p>
        </p:txBody>
      </p:sp>
      <p:sp>
        <p:nvSpPr>
          <p:cNvPr id="6" name="Freeform 5"/>
          <p:cNvSpPr/>
          <p:nvPr/>
        </p:nvSpPr>
        <p:spPr>
          <a:xfrm rot="10800000" flipV="1">
            <a:off x="7914807" y="4976734"/>
            <a:ext cx="2198440" cy="401705"/>
          </a:xfrm>
          <a:custGeom>
            <a:avLst/>
            <a:gdLst>
              <a:gd name="connsiteX0" fmla="*/ 0 w 2223042"/>
              <a:gd name="connsiteY0" fmla="*/ 26312 h 519797"/>
              <a:gd name="connsiteX1" fmla="*/ 1901372 w 2223042"/>
              <a:gd name="connsiteY1" fmla="*/ 55340 h 519797"/>
              <a:gd name="connsiteX2" fmla="*/ 2220686 w 2223042"/>
              <a:gd name="connsiteY2" fmla="*/ 519797 h 519797"/>
              <a:gd name="connsiteX3" fmla="*/ 2220686 w 2223042"/>
              <a:gd name="connsiteY3" fmla="*/ 519797 h 51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3042" h="519797">
                <a:moveTo>
                  <a:pt x="0" y="26312"/>
                </a:moveTo>
                <a:cubicBezTo>
                  <a:pt x="765629" y="-298"/>
                  <a:pt x="1531258" y="-26908"/>
                  <a:pt x="1901372" y="55340"/>
                </a:cubicBezTo>
                <a:cubicBezTo>
                  <a:pt x="2271486" y="137588"/>
                  <a:pt x="2220686" y="519797"/>
                  <a:pt x="2220686" y="519797"/>
                </a:cubicBezTo>
                <a:lnTo>
                  <a:pt x="2220686" y="519797"/>
                </a:lnTo>
              </a:path>
            </a:pathLst>
          </a:custGeom>
          <a:noFill/>
          <a:ln w="3492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95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surjectivity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surjective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090353" y="1690688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690688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361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(&lt;,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…,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−1.5, 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−1.2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−1.4,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−1.2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,…}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111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surjectivity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surjective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𝐷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  <a:ea typeface="Cambria Math" charset="0"/>
                    <a:cs typeface="Cambria Math" charset="0"/>
                  </a:rPr>
                  <a:t> </a:t>
                </a: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090353" y="1690688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690688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3443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surjectivity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surjective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𝐷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  <a:ea typeface="Cambria Math" charset="0"/>
                    <a:cs typeface="Cambria Math" charset="0"/>
                  </a:rPr>
                  <a:t>No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(</a:t>
                </a:r>
                <a:r>
                  <a:rPr lang="en-US" dirty="0" err="1">
                    <a:solidFill>
                      <a:schemeClr val="accent4">
                        <a:lumMod val="75000"/>
                      </a:schemeClr>
                    </a:solidFill>
                  </a:rPr>
                  <a:t>e.g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-1 is not mapped to)</a:t>
                </a: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090353" y="1690688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690688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560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surjectivity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surjective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𝐷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  <a:ea typeface="Cambria Math" charset="0"/>
                    <a:cs typeface="Cambria Math" charset="0"/>
                  </a:rPr>
                  <a:t>No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(e.g -1 is not mapped to)</a:t>
                </a: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≥0</m:t>
                        </m:r>
                      </m:sup>
                    </m:sSup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090353" y="1690688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690688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728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surjectivity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surjective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𝐷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  <a:ea typeface="Cambria Math" charset="0"/>
                    <a:cs typeface="Cambria Math" charset="0"/>
                  </a:rPr>
                  <a:t>No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(e.g -1 is not mapped to)</a:t>
                </a: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Yes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090353" y="1690688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690688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05922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surjectivity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surjective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𝐷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  <a:ea typeface="Cambria Math" charset="0"/>
                    <a:cs typeface="Cambria Math" charset="0"/>
                  </a:rPr>
                  <a:t>No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(e.g -1 is not mapped to)</a:t>
                </a: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Yes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𝑆𝑄𝑈𝐴𝑅𝐸𝑆</m:t>
                    </m:r>
                  </m:oMath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090353" y="1690688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690688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47746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surjectivity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surjective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𝐷</m:t>
                    </m:r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  <a:ea typeface="Cambria Math" charset="0"/>
                    <a:cs typeface="Cambria Math" charset="0"/>
                  </a:rPr>
                  <a:t>No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(e.g -1 is not mapped to)</a:t>
                </a: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≥0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b="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Yes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𝑆𝑄𝑈𝐴𝑅𝐸𝑆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Yes</a:t>
                </a:r>
                <a:endParaRPr lang="en-US" b="1" dirty="0">
                  <a:solidFill>
                    <a:srgbClr val="00B050"/>
                  </a:solidFill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090353" y="1690688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690688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6286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Injective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𝑓</m:t>
                    </m:r>
                    <m:r>
                      <a:rPr lang="en-US" i="1" dirty="0">
                        <a:latin typeface="Cambria Math" charset="0"/>
                      </a:rPr>
                      <m:t>:</m:t>
                    </m:r>
                    <m:r>
                      <a:rPr lang="en-US" i="1" dirty="0">
                        <a:latin typeface="Cambria Math" charset="0"/>
                      </a:rPr>
                      <m:t>𝑋</m:t>
                    </m:r>
                    <m:r>
                      <a:rPr lang="en-US" i="1" dirty="0">
                        <a:latin typeface="Cambria Math" charset="0"/>
                      </a:rPr>
                      <m:t>↦</m:t>
                    </m:r>
                    <m:r>
                      <a:rPr lang="en-US" i="1" dirty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called </a:t>
                </a:r>
                <a:r>
                  <a:rPr lang="en-US" b="1" dirty="0">
                    <a:solidFill>
                      <a:srgbClr val="00B050"/>
                    </a:solidFill>
                  </a:rPr>
                  <a:t>injective (or 1-1)</a:t>
                </a:r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∀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∈</m:t>
                    </m:r>
                    <m:r>
                      <a:rPr lang="en-US" b="0" i="1" dirty="0" smtClean="0">
                        <a:latin typeface="Cambria Math" charset="0"/>
                      </a:rPr>
                      <m:t>𝑋</m:t>
                    </m:r>
                    <m:r>
                      <a:rPr lang="en-US" b="0" i="1" dirty="0" smtClean="0">
                        <a:latin typeface="Cambria Math" charset="0"/>
                      </a:rPr>
                      <m:t>) [(</m:t>
                    </m:r>
                    <m:r>
                      <a:rPr lang="en-US" b="0" i="1" dirty="0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)⇒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)]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b="1" dirty="0"/>
                  <a:t>Intuitively</a:t>
                </a:r>
                <a:r>
                  <a:rPr lang="en-US" dirty="0"/>
                  <a:t>: Every element of the co-domain is mapped to by </a:t>
                </a:r>
                <a:r>
                  <a:rPr lang="en-US" b="1" dirty="0"/>
                  <a:t>at most one</a:t>
                </a:r>
                <a:r>
                  <a:rPr lang="en-US" dirty="0"/>
                  <a:t> element of the domain.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469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Injective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𝑓</m:t>
                    </m:r>
                    <m:r>
                      <a:rPr lang="en-US" i="1" dirty="0">
                        <a:latin typeface="Cambria Math" charset="0"/>
                      </a:rPr>
                      <m:t>:</m:t>
                    </m:r>
                    <m:r>
                      <a:rPr lang="en-US" i="1" dirty="0">
                        <a:latin typeface="Cambria Math" charset="0"/>
                      </a:rPr>
                      <m:t>𝑋</m:t>
                    </m:r>
                    <m:r>
                      <a:rPr lang="en-US" i="1" dirty="0">
                        <a:latin typeface="Cambria Math" charset="0"/>
                      </a:rPr>
                      <m:t>↦</m:t>
                    </m:r>
                    <m:r>
                      <a:rPr lang="en-US" i="1" dirty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called </a:t>
                </a:r>
                <a:r>
                  <a:rPr lang="en-US" b="1" dirty="0">
                    <a:solidFill>
                      <a:srgbClr val="00B050"/>
                    </a:solidFill>
                  </a:rPr>
                  <a:t>injective (or 1-1)</a:t>
                </a:r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∀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∈</m:t>
                      </m:r>
                      <m:r>
                        <a:rPr lang="en-US" i="1" dirty="0">
                          <a:latin typeface="Cambria Math" charset="0"/>
                        </a:rPr>
                        <m:t>𝑋</m:t>
                      </m:r>
                      <m:r>
                        <a:rPr lang="en-US" i="1" dirty="0">
                          <a:latin typeface="Cambria Math" charset="0"/>
                        </a:rPr>
                        <m:t>) [(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)⇒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lvl="1"/>
                <a:r>
                  <a:rPr lang="en-US" b="1" dirty="0"/>
                  <a:t>Intuitively</a:t>
                </a:r>
                <a:r>
                  <a:rPr lang="en-US" dirty="0"/>
                  <a:t>: Every element of the co-domain is mapped to by </a:t>
                </a:r>
                <a:r>
                  <a:rPr lang="en-US" b="1" dirty="0"/>
                  <a:t>at most one</a:t>
                </a:r>
                <a:r>
                  <a:rPr lang="en-US" dirty="0"/>
                  <a:t> element of the domain.</a:t>
                </a:r>
              </a:p>
              <a:p>
                <a:pPr lvl="1"/>
                <a:r>
                  <a:rPr lang="en-US" b="1" i="1" dirty="0">
                    <a:solidFill>
                      <a:srgbClr val="7030A0"/>
                    </a:solidFill>
                  </a:rPr>
                  <a:t>Why “at most one” and not </a:t>
                </a:r>
                <a:r>
                  <a:rPr lang="en-US" b="1" i="1" u="sng" dirty="0">
                    <a:solidFill>
                      <a:srgbClr val="7030A0"/>
                    </a:solidFill>
                  </a:rPr>
                  <a:t>exactly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 one?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971" y="4111996"/>
            <a:ext cx="3810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62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Injective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465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𝑓</m:t>
                    </m:r>
                    <m:r>
                      <a:rPr lang="en-US" i="1" dirty="0">
                        <a:latin typeface="Cambria Math" charset="0"/>
                      </a:rPr>
                      <m:t>:</m:t>
                    </m:r>
                    <m:r>
                      <a:rPr lang="en-US" i="1" dirty="0">
                        <a:latin typeface="Cambria Math" charset="0"/>
                      </a:rPr>
                      <m:t>𝑋</m:t>
                    </m:r>
                    <m:r>
                      <a:rPr lang="en-US" i="1" dirty="0">
                        <a:latin typeface="Cambria Math" charset="0"/>
                      </a:rPr>
                      <m:t>↦</m:t>
                    </m:r>
                    <m:r>
                      <a:rPr lang="en-US" i="1" dirty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called </a:t>
                </a:r>
                <a:r>
                  <a:rPr lang="en-US" b="1" dirty="0">
                    <a:solidFill>
                      <a:srgbClr val="00B050"/>
                    </a:solidFill>
                  </a:rPr>
                  <a:t>injective (or 1-1)</a:t>
                </a:r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∀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∈</m:t>
                    </m:r>
                    <m:r>
                      <a:rPr lang="en-US" i="1" dirty="0">
                        <a:latin typeface="Cambria Math" charset="0"/>
                      </a:rPr>
                      <m:t>𝑋</m:t>
                    </m:r>
                    <m:r>
                      <a:rPr lang="en-US" i="1" dirty="0">
                        <a:latin typeface="Cambria Math" charset="0"/>
                      </a:rPr>
                      <m:t>) [(</m:t>
                    </m:r>
                    <m:r>
                      <a:rPr lang="en-US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charset="0"/>
                      </a:rPr>
                      <m:t>)⇒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)]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b="1" dirty="0"/>
                  <a:t>Intuitively</a:t>
                </a:r>
                <a:r>
                  <a:rPr lang="en-US" dirty="0"/>
                  <a:t>: Every element of the co-domain is mapped to by </a:t>
                </a:r>
                <a:r>
                  <a:rPr lang="en-US" b="1" dirty="0"/>
                  <a:t>at most one</a:t>
                </a:r>
                <a:r>
                  <a:rPr lang="en-US" dirty="0"/>
                  <a:t> element of the domain.</a:t>
                </a:r>
              </a:p>
              <a:p>
                <a:pPr lvl="1"/>
                <a:r>
                  <a:rPr lang="en-US" b="1" i="1" dirty="0">
                    <a:solidFill>
                      <a:srgbClr val="7030A0"/>
                    </a:solidFill>
                  </a:rPr>
                  <a:t>Why at most one and not exactly one?</a:t>
                </a:r>
              </a:p>
              <a:p>
                <a:pPr lvl="1"/>
                <a:r>
                  <a:rPr lang="en-US" b="1" i="1" dirty="0">
                    <a:solidFill>
                      <a:srgbClr val="0070C0"/>
                    </a:solidFill>
                  </a:rPr>
                  <a:t>Because 1-1 but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not onto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functions are </a:t>
                </a:r>
              </a:p>
              <a:p>
                <a:pPr marL="457200" lvl="1" indent="0">
                  <a:buNone/>
                </a:pPr>
                <a:r>
                  <a:rPr lang="en-US" b="1" i="1" dirty="0">
                    <a:solidFill>
                      <a:srgbClr val="0070C0"/>
                    </a:solidFill>
                  </a:rPr>
                  <a:t>possible!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4653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249" y="4335381"/>
            <a:ext cx="1524000" cy="2286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602217" y="5225767"/>
            <a:ext cx="1016398" cy="14369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45792" y="5199416"/>
            <a:ext cx="1016398" cy="14369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037142" y="5415751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44401" y="6076149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445024" y="5430269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466796" y="5829409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88566" y="6170494"/>
            <a:ext cx="112734" cy="1252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897666" y="4773831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6350" y="4761022"/>
            <a:ext cx="41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Y</a:t>
            </a:r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68453" y="4822578"/>
                <a:ext cx="289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453" y="4822578"/>
                <a:ext cx="28943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7198696" y="5460715"/>
            <a:ext cx="1287889" cy="4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191437" y="5864342"/>
            <a:ext cx="1316920" cy="21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386350" y="6076149"/>
            <a:ext cx="413359" cy="3930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08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471749" y="1825625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6" name="Rectangle 5"/>
          <p:cNvSpPr/>
          <p:nvPr/>
        </p:nvSpPr>
        <p:spPr>
          <a:xfrm>
            <a:off x="9793662" y="1825625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injectivity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60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(&lt;,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…,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−1.5, 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−1.2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−1.4,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−1.2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,…}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</m:d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…,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2, 2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2, 2.1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</m:e>
                    </m:d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…}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55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𝐷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injectivity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71749" y="1825625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93662" y="1825625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41772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𝐷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</m:oMath>
                </a14:m>
                <a:r>
                  <a:rPr lang="en-US" b="1" i="0" dirty="0">
                    <a:solidFill>
                      <a:schemeClr val="accent6"/>
                    </a:solidFill>
                    <a:latin typeface="+mj-lt"/>
                  </a:rPr>
                  <a:t>Non-Injective! </a:t>
                </a:r>
                <a:r>
                  <a:rPr lang="en-US" i="0" dirty="0">
                    <a:solidFill>
                      <a:schemeClr val="accent6"/>
                    </a:solidFill>
                    <a:latin typeface="+mj-lt"/>
                  </a:rPr>
                  <a:t>(e.g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−3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=9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injectivity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71749" y="1825625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93662" y="1825625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848126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𝐷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</m:oMath>
                </a14:m>
                <a:r>
                  <a:rPr lang="en-US" b="1" i="0" dirty="0">
                    <a:solidFill>
                      <a:schemeClr val="accent6"/>
                    </a:solidFill>
                    <a:latin typeface="+mj-lt"/>
                  </a:rPr>
                  <a:t>Non-Injective! </a:t>
                </a:r>
                <a:r>
                  <a:rPr lang="en-US" i="0" dirty="0">
                    <a:solidFill>
                      <a:schemeClr val="accent6"/>
                    </a:solidFill>
                    <a:latin typeface="+mj-lt"/>
                  </a:rPr>
                  <a:t>(e.g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−3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=9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≥0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injectivity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71749" y="1825625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93662" y="1825625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42916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𝐷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</m:oMath>
                </a14:m>
                <a:r>
                  <a:rPr lang="en-US" b="1" i="0" dirty="0">
                    <a:solidFill>
                      <a:schemeClr val="accent6"/>
                    </a:solidFill>
                    <a:latin typeface="+mj-lt"/>
                  </a:rPr>
                  <a:t>Non-Injective! </a:t>
                </a:r>
                <a:r>
                  <a:rPr lang="en-US" i="0" dirty="0">
                    <a:solidFill>
                      <a:schemeClr val="accent6"/>
                    </a:solidFill>
                    <a:latin typeface="+mj-lt"/>
                  </a:rPr>
                  <a:t>(e.g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−3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=9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≥0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: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Non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Injective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!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(same example works)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injectivity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71749" y="1825625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93662" y="1825625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729919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𝐷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</m:oMath>
                </a14:m>
                <a:r>
                  <a:rPr lang="en-US" b="1" i="0" dirty="0">
                    <a:solidFill>
                      <a:schemeClr val="accent6"/>
                    </a:solidFill>
                    <a:latin typeface="+mj-lt"/>
                  </a:rPr>
                  <a:t>Non-Injective! </a:t>
                </a:r>
                <a:r>
                  <a:rPr lang="en-US" i="0" dirty="0">
                    <a:solidFill>
                      <a:schemeClr val="accent6"/>
                    </a:solidFill>
                    <a:latin typeface="+mj-lt"/>
                  </a:rPr>
                  <a:t>(e.g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−3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=9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≥0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: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Non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Injective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!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(same example works)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𝑆𝑄𝑈𝐴𝑅𝐸𝑆</m:t>
                    </m:r>
                    <m:r>
                      <m:rPr>
                        <m:nor/>
                      </m:rPr>
                      <a:rPr lang="en-US" b="1" dirty="0"/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injectivity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71749" y="1825625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93662" y="1825625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23673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𝐷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</m:oMath>
                </a14:m>
                <a:r>
                  <a:rPr lang="en-US" b="1" i="0" dirty="0">
                    <a:solidFill>
                      <a:schemeClr val="accent6"/>
                    </a:solidFill>
                    <a:latin typeface="+mj-lt"/>
                  </a:rPr>
                  <a:t>Non-Injective! </a:t>
                </a:r>
                <a:r>
                  <a:rPr lang="en-US" i="0" dirty="0">
                    <a:solidFill>
                      <a:schemeClr val="accent6"/>
                    </a:solidFill>
                    <a:latin typeface="+mj-lt"/>
                  </a:rPr>
                  <a:t>(e.g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−3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=9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≥0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: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Non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Injective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!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(same example works)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𝑆𝑄𝑈𝐴𝑅𝐸𝑆</m:t>
                    </m:r>
                    <m:r>
                      <m:rPr>
                        <m:nor/>
                      </m:rPr>
                      <a:rPr lang="en-US" b="1" dirty="0"/>
                      <m:t>: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Non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Injective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!</m:t>
                    </m:r>
                  </m:oMath>
                </a14:m>
                <a:r>
                  <a:rPr lang="en-US" b="1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(same example works)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injectivity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71749" y="1825625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93662" y="1825625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6318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𝐷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</m:oMath>
                </a14:m>
                <a:r>
                  <a:rPr lang="en-US" b="1" i="0" dirty="0">
                    <a:solidFill>
                      <a:schemeClr val="accent6"/>
                    </a:solidFill>
                    <a:latin typeface="+mj-lt"/>
                  </a:rPr>
                  <a:t>Non-Injective! </a:t>
                </a:r>
                <a:r>
                  <a:rPr lang="en-US" i="0" dirty="0">
                    <a:solidFill>
                      <a:schemeClr val="accent6"/>
                    </a:solidFill>
                    <a:latin typeface="+mj-lt"/>
                  </a:rPr>
                  <a:t>(e.g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−3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=9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≥0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: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Non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Injective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!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(same example works)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𝑆𝑄𝑈𝐴𝑅𝐸𝑆</m:t>
                    </m:r>
                    <m:r>
                      <m:rPr>
                        <m:nor/>
                      </m:rPr>
                      <a:rPr lang="en-US" b="1" dirty="0"/>
                      <m:t>: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Non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Injective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!</m:t>
                    </m:r>
                  </m:oMath>
                </a14:m>
                <a:r>
                  <a:rPr lang="en-US" b="1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(same example works)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Can this function </a:t>
                </a:r>
                <a:r>
                  <a:rPr lang="en-US" b="1" dirty="0"/>
                  <a:t>ever</a:t>
                </a:r>
                <a:r>
                  <a:rPr lang="en-US" dirty="0"/>
                  <a:t> be injective?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injectivity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71749" y="1825625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93662" y="1825625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84425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injective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given the following </a:t>
                </a:r>
                <a:br>
                  <a:rPr lang="en-US" dirty="0"/>
                </a:br>
                <a:r>
                  <a:rPr lang="en-US" dirty="0"/>
                  <a:t>domain / co-domain pairs?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𝐷</m:t>
                    </m:r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</m:oMath>
                </a14:m>
                <a:r>
                  <a:rPr lang="en-US" b="1" i="0" dirty="0">
                    <a:solidFill>
                      <a:schemeClr val="accent6"/>
                    </a:solidFill>
                    <a:latin typeface="+mj-lt"/>
                  </a:rPr>
                  <a:t>Non-Injective! </a:t>
                </a:r>
                <a:r>
                  <a:rPr lang="en-US" i="0" dirty="0">
                    <a:solidFill>
                      <a:schemeClr val="accent6"/>
                    </a:solidFill>
                    <a:latin typeface="+mj-lt"/>
                  </a:rPr>
                  <a:t>(e.g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−3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=9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≥0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: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Non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Injective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!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(same example works)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𝑆𝑄𝑈𝐴𝑅𝐸𝑆</m:t>
                    </m:r>
                    <m:r>
                      <m:rPr>
                        <m:nor/>
                      </m:rPr>
                      <a:rPr lang="en-US" b="1" dirty="0"/>
                      <m:t>: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Non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Injective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accent6"/>
                        </a:solidFill>
                      </a:rPr>
                      <m:t>!</m:t>
                    </m:r>
                  </m:oMath>
                </a14:m>
                <a:r>
                  <a:rPr lang="en-US" b="1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>
                    <a:solidFill>
                      <a:schemeClr val="accent6"/>
                    </a:solidFill>
                  </a:rPr>
                  <a:t>(same example works)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Can this function </a:t>
                </a:r>
                <a:r>
                  <a:rPr lang="en-US" b="1" dirty="0"/>
                  <a:t>ever</a:t>
                </a:r>
                <a:r>
                  <a:rPr lang="en-US" dirty="0"/>
                  <a:t> be injective?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Yes.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𝑆𝑄𝑈𝐴𝑅𝐸𝑆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</a:t>
            </a:r>
            <a:r>
              <a:rPr lang="en-US" dirty="0" err="1"/>
              <a:t>injectivity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71749" y="1825625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93662" y="1825625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635920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Making functions onto or 1-1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 make a function </a:t>
            </a:r>
            <a:r>
              <a:rPr lang="en-US" sz="3600" b="1" dirty="0">
                <a:solidFill>
                  <a:schemeClr val="accent2"/>
                </a:solidFill>
              </a:rPr>
              <a:t>onto</a:t>
            </a:r>
            <a:r>
              <a:rPr lang="en-US" sz="3600" dirty="0"/>
              <a:t>, we need to make the</a:t>
            </a:r>
          </a:p>
          <a:p>
            <a:pPr marL="0" indent="0" algn="ctr">
              <a:buNone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2"/>
                </a:solidFill>
              </a:rPr>
              <a:t>co-domain smaller.</a:t>
            </a:r>
          </a:p>
          <a:p>
            <a:pPr marL="0" indent="0" algn="ctr">
              <a:buNone/>
            </a:pPr>
            <a:endParaRPr lang="en-US" sz="3600" b="1" dirty="0">
              <a:solidFill>
                <a:schemeClr val="accent2"/>
              </a:solidFill>
            </a:endParaRPr>
          </a:p>
          <a:p>
            <a:r>
              <a:rPr lang="en-US" sz="3600" dirty="0"/>
              <a:t>To make a function </a:t>
            </a:r>
            <a:r>
              <a:rPr lang="en-US" sz="3600" b="1" dirty="0">
                <a:solidFill>
                  <a:srgbClr val="0070C0"/>
                </a:solidFill>
              </a:rPr>
              <a:t>1-1 </a:t>
            </a:r>
            <a:r>
              <a:rPr lang="en-US" sz="3600" dirty="0"/>
              <a:t>, we need to make the 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0070C0"/>
                </a:solidFill>
              </a:rPr>
              <a:t>domain smaller.</a:t>
            </a:r>
          </a:p>
        </p:txBody>
      </p:sp>
    </p:spTree>
    <p:extLst>
      <p:ext uri="{BB962C8B-B14F-4D97-AF65-F5344CB8AC3E}">
        <p14:creationId xmlns:p14="http://schemas.microsoft.com/office/powerpoint/2010/main" val="1768796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Bijective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A function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</a:rPr>
                      <m:t>𝑓</m:t>
                    </m:r>
                    <m:r>
                      <a:rPr lang="en-US" sz="3200" i="1" dirty="0">
                        <a:latin typeface="Cambria Math" charset="0"/>
                      </a:rPr>
                      <m:t>:</m:t>
                    </m:r>
                    <m:r>
                      <a:rPr lang="en-US" sz="3200" i="1" dirty="0">
                        <a:latin typeface="Cambria Math" charset="0"/>
                      </a:rPr>
                      <m:t>𝑋</m:t>
                    </m:r>
                    <m:r>
                      <a:rPr lang="en-US" sz="3200" i="1" dirty="0">
                        <a:latin typeface="Cambria Math" charset="0"/>
                      </a:rPr>
                      <m:t>↦</m:t>
                    </m:r>
                    <m:r>
                      <a:rPr lang="en-US" sz="3200" i="1" dirty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is called </a:t>
                </a:r>
                <a:r>
                  <a:rPr lang="en-US" sz="3200" b="1" dirty="0">
                    <a:solidFill>
                      <a:srgbClr val="7030A0"/>
                    </a:solidFill>
                  </a:rPr>
                  <a:t>bijective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3200" b="1" dirty="0">
                    <a:solidFill>
                      <a:srgbClr val="7030A0"/>
                    </a:solidFill>
                  </a:rPr>
                  <a:t>(or a bijection, or a </a:t>
                </a:r>
                <a:r>
                  <a:rPr lang="en-US" sz="3200" b="1" u="sng" dirty="0">
                    <a:solidFill>
                      <a:srgbClr val="7030A0"/>
                    </a:solidFill>
                  </a:rPr>
                  <a:t>1-1 correspondence</a:t>
                </a:r>
                <a:r>
                  <a:rPr lang="en-US" sz="3200" b="1" dirty="0">
                    <a:solidFill>
                      <a:srgbClr val="7030A0"/>
                    </a:solidFill>
                  </a:rPr>
                  <a:t>)</a:t>
                </a:r>
                <a:r>
                  <a:rPr lang="en-US" sz="3200" dirty="0">
                    <a:solidFill>
                      <a:srgbClr val="7030A0"/>
                    </a:solidFill>
                  </a:rPr>
                  <a:t> </a:t>
                </a:r>
                <a:r>
                  <a:rPr lang="en-US" sz="3200" dirty="0" err="1"/>
                  <a:t>iff</a:t>
                </a:r>
                <a:r>
                  <a:rPr lang="en-US" sz="3200" dirty="0"/>
                  <a:t> it is </a:t>
                </a:r>
                <a:r>
                  <a:rPr lang="en-US" sz="3200" dirty="0">
                    <a:solidFill>
                      <a:srgbClr val="FF0000"/>
                    </a:solidFill>
                  </a:rPr>
                  <a:t>both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rgbClr val="0070C0"/>
                    </a:solidFill>
                  </a:rPr>
                  <a:t>surjective</a:t>
                </a:r>
                <a:r>
                  <a:rPr lang="en-US" sz="3200" dirty="0"/>
                  <a:t> and </a:t>
                </a:r>
                <a:r>
                  <a:rPr lang="en-US" sz="3200" dirty="0">
                    <a:solidFill>
                      <a:srgbClr val="00B050"/>
                    </a:solidFill>
                  </a:rPr>
                  <a:t>injective</a:t>
                </a:r>
                <a:r>
                  <a:rPr lang="en-US" sz="3200" dirty="0"/>
                  <a:t>.</a:t>
                </a:r>
              </a:p>
              <a:p>
                <a:pPr lvl="1"/>
                <a:r>
                  <a:rPr lang="en-US" sz="3200" dirty="0"/>
                  <a:t>We will try to avoid using the term 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“</a:t>
                </a:r>
                <a:r>
                  <a:rPr lang="en-US" sz="3200" b="1" dirty="0">
                    <a:solidFill>
                      <a:schemeClr val="accent4"/>
                    </a:solidFill>
                  </a:rPr>
                  <a:t>1-1 </a:t>
                </a:r>
                <a:r>
                  <a:rPr lang="en-US" sz="3200" b="1" dirty="0">
                    <a:solidFill>
                      <a:srgbClr val="FFC000"/>
                    </a:solidFill>
                  </a:rPr>
                  <a:t>correspondence”</a:t>
                </a:r>
                <a:r>
                  <a:rPr lang="en-US" sz="3200" dirty="0">
                    <a:solidFill>
                      <a:srgbClr val="FFC000"/>
                    </a:solidFill>
                  </a:rPr>
                  <a:t> </a:t>
                </a:r>
                <a:r>
                  <a:rPr lang="en-US" sz="3200" dirty="0"/>
                  <a:t>(your book uses it) since it can confuse us with the notion of an injective (or 1-1) </a:t>
                </a:r>
                <a:r>
                  <a:rPr lang="en-US" sz="3200" b="1" dirty="0">
                    <a:solidFill>
                      <a:srgbClr val="FFC000"/>
                    </a:solidFill>
                  </a:rPr>
                  <a:t>function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280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420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(&lt;,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…,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−1.5, 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−1.2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−1.4,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−1.2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,…}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</m:d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…,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2, 2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2, 2.1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rad>
                      </m:e>
                    </m:d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…}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| 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0" dirty="0"/>
                  <a:t>appears in the decimal expansion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 }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 err="1"/>
                  <a:t>E.g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…,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7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, 3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…}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We would formally say that all of the above are elements of the </a:t>
                </a:r>
                <a:r>
                  <a:rPr lang="en-US" dirty="0"/>
                  <a:t>r</a:t>
                </a:r>
                <a:r>
                  <a:rPr lang="en-US" b="0" dirty="0"/>
                  <a:t>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71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</p:spTree>
    <p:extLst>
      <p:ext uri="{BB962C8B-B14F-4D97-AF65-F5344CB8AC3E}">
        <p14:creationId xmlns:p14="http://schemas.microsoft.com/office/powerpoint/2010/main" val="9029727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 following functions </a:t>
            </a:r>
            <a:r>
              <a:rPr lang="en-US" b="1" dirty="0"/>
              <a:t>bijections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solidFill>
                      <a:srgbClr val="7030A0"/>
                    </a:solidFill>
                  </a:rPr>
                  <a:t>(In all examples,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blipFill rotWithShape="0">
                <a:blip r:embed="rId2"/>
                <a:stretch>
                  <a:fillRect l="-2281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7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8" name="Rectangle 7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solidFill>
                      <a:srgbClr val="7030A0"/>
                    </a:solidFill>
                  </a:rPr>
                  <a:t>(In all examples,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2281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020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9061388" y="1368274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2875829"/>
            <a:ext cx="4572000" cy="304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471886" y="4267200"/>
            <a:ext cx="394038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02800" y="3802743"/>
            <a:ext cx="23295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C000"/>
                </a:solidFill>
              </a:rPr>
              <a:t>Non-injective!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solidFill>
                      <a:srgbClr val="7030A0"/>
                    </a:solidFill>
                  </a:rPr>
                  <a:t>(In all examples,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blipFill rotWithShape="0">
                <a:blip r:embed="rId4"/>
                <a:stretch>
                  <a:fillRect l="-2281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935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,(∀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solidFill>
                      <a:srgbClr val="7030A0"/>
                    </a:solidFill>
                  </a:rPr>
                  <a:t>(In all examples,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2281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209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  (∀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9061388" y="1368274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82629" y="2960914"/>
            <a:ext cx="754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!!!!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09428" y="3625845"/>
            <a:ext cx="37011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For a = 0, the graph of the function fails the “horizontal line test”!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solidFill>
                      <a:srgbClr val="7030A0"/>
                    </a:solidFill>
                  </a:rPr>
                  <a:t>(In all examples,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2281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520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,(∀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dirty="0" smtClean="0">
                        <a:latin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</a:rPr>
                      <m:t>𝑎</m:t>
                    </m:r>
                    <m:r>
                      <a:rPr lang="en-US" b="0" i="1" dirty="0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solidFill>
                      <a:srgbClr val="7030A0"/>
                    </a:solidFill>
                  </a:rPr>
                  <a:t>(In all examples,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2281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0630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013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,(∀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0139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9061388" y="1368274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76385" y="4348604"/>
            <a:ext cx="23295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C000"/>
                </a:solidFill>
              </a:rPr>
              <a:t>Non-injective!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solidFill>
                      <a:srgbClr val="7030A0"/>
                    </a:solidFill>
                  </a:rPr>
                  <a:t>(In all examples,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blipFill rotWithShape="0">
                <a:blip r:embed="rId4"/>
                <a:stretch>
                  <a:fillRect l="-2281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2DFB42E-FAF9-1C46-9FE8-66D873D92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285" y="3721995"/>
            <a:ext cx="1689100" cy="1701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777520" y="4252108"/>
            <a:ext cx="1908629" cy="14514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68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,(∀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−1, 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solidFill>
                      <a:srgbClr val="7030A0"/>
                    </a:solidFill>
                  </a:rPr>
                  <a:t>(In all examples,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2281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503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,(∀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−1, 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9061388" y="1368274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17498" y="2901426"/>
                <a:ext cx="5080000" cy="3242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Non-surjective! </a:t>
                </a:r>
                <a:r>
                  <a:rPr lang="en-US" sz="2600" dirty="0">
                    <a:solidFill>
                      <a:schemeClr val="tx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and solve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sz="2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4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– 1 = 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endParaRPr lang="en-US" sz="2600" dirty="0">
                  <a:solidFill>
                    <a:srgbClr val="FF0000"/>
                  </a:solidFill>
                </a:endParaRPr>
              </a:p>
              <a:p>
                <a:r>
                  <a:rPr lang="en-US" sz="2600" dirty="0">
                    <a:solidFill>
                      <a:srgbClr val="FF0000"/>
                    </a:solidFill>
                  </a:rPr>
                  <a:t>There are infinitely many choices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for which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∉</m:t>
                    </m:r>
                    <m:r>
                      <a:rPr lang="en-US" sz="2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98" y="2901426"/>
                <a:ext cx="5080000" cy="3242106"/>
              </a:xfrm>
              <a:prstGeom prst="rect">
                <a:avLst/>
              </a:prstGeom>
              <a:blipFill rotWithShape="0">
                <a:blip r:embed="rId3"/>
                <a:stretch>
                  <a:fillRect l="-2161" t="-1504" r="-96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solidFill>
                      <a:srgbClr val="7030A0"/>
                    </a:solidFill>
                  </a:rPr>
                  <a:t>(In all examples,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blipFill rotWithShape="0">
                <a:blip r:embed="rId4"/>
                <a:stretch>
                  <a:fillRect l="-2281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99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Reflexivity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</m:t>
                    </m:r>
                    <m:r>
                      <a:rPr lang="en-US" b="0" i="1" smtClean="0"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7030A0"/>
                    </a:solidFill>
                  </a:rPr>
                  <a:t>reflexive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if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[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14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,(∀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−1, 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 −1,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solidFill>
                      <a:srgbClr val="7030A0"/>
                    </a:solidFill>
                  </a:rPr>
                  <a:t>(In all examples,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2281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34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on bijections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the following functions </a:t>
                </a:r>
                <a:r>
                  <a:rPr lang="en-US" b="1" dirty="0"/>
                  <a:t>bijections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,(∀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−1, 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>
                    <a:solidFill>
                      <a:srgbClr val="FF0000"/>
                    </a:solidFill>
                  </a:rPr>
                  <a:t>No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=4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 −1,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>
                    <a:solidFill>
                      <a:srgbClr val="00B050"/>
                    </a:solidFill>
                  </a:rPr>
                  <a:t>Yes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17498" y="1575863"/>
            <a:ext cx="1941534" cy="839244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2266" y="1575863"/>
            <a:ext cx="1941534" cy="83924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No</a:t>
            </a:r>
            <a:endParaRPr lang="en-US" sz="4000" dirty="0"/>
          </a:p>
        </p:txBody>
      </p:sp>
      <p:sp>
        <p:nvSpPr>
          <p:cNvPr id="6" name="Oval 5"/>
          <p:cNvSpPr/>
          <p:nvPr/>
        </p:nvSpPr>
        <p:spPr>
          <a:xfrm>
            <a:off x="6566620" y="1368274"/>
            <a:ext cx="2569029" cy="12544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17498" y="2901426"/>
                <a:ext cx="5080000" cy="404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00B050"/>
                    </a:solidFill>
                  </a:rPr>
                  <a:t>Surjective and injective! </a:t>
                </a:r>
                <a:r>
                  <a:rPr lang="en-US" sz="2600" dirty="0">
                    <a:solidFill>
                      <a:schemeClr val="accent2">
                        <a:lumMod val="75000"/>
                      </a:schemeClr>
                    </a:solidFill>
                  </a:rPr>
                  <a:t>Surjective, </a:t>
                </a:r>
                <a:r>
                  <a:rPr lang="en-US" sz="2600" dirty="0">
                    <a:solidFill>
                      <a:srgbClr val="00B050"/>
                    </a:solidFill>
                  </a:rPr>
                  <a:t>since, </a:t>
                </a:r>
                <a:r>
                  <a:rPr lang="en-US" sz="2600" dirty="0"/>
                  <a:t>if we </a:t>
                </a:r>
                <a:r>
                  <a:rPr lang="en-US" sz="2600" dirty="0">
                    <a:solidFill>
                      <a:schemeClr val="tx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and solve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sz="2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4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– 1 = </m:t>
                      </m:r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⇒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r>
                            <a:rPr lang="en-US" sz="2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6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endParaRPr lang="en-US" sz="2600" dirty="0">
                  <a:solidFill>
                    <a:srgbClr val="FF0000"/>
                  </a:solidFill>
                </a:endParaRPr>
              </a:p>
              <a:p>
                <a:r>
                  <a:rPr lang="en-US" sz="2600" dirty="0"/>
                  <a:t>For every real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600" dirty="0"/>
                  <a:t>, there’s always a </a:t>
                </a:r>
                <a:r>
                  <a:rPr lang="en-US" sz="2600" b="1" dirty="0">
                    <a:solidFill>
                      <a:srgbClr val="C00000"/>
                    </a:solidFill>
                  </a:rPr>
                  <a:t>real</a:t>
                </a:r>
                <a:r>
                  <a:rPr lang="en-US" sz="2600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dirty="0"/>
                  <a:t>solution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𝑛</m:t>
                    </m:r>
                    <m:r>
                      <a:rPr lang="en-US" sz="26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7030A0"/>
                    </a:solidFill>
                  </a:rPr>
                  <a:t>Injective</a:t>
                </a:r>
                <a:r>
                  <a:rPr lang="en-US" sz="2600" dirty="0"/>
                  <a:t>, since it’s of the form of (2) with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𝑎</m:t>
                    </m:r>
                    <m:r>
                      <a:rPr lang="en-US" sz="2600" b="0" i="1" smtClean="0">
                        <a:latin typeface="Cambria Math" charset="0"/>
                      </a:rPr>
                      <m:t>≠0</m:t>
                    </m:r>
                  </m:oMath>
                </a14:m>
                <a:r>
                  <a:rPr lang="en-US" sz="2600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98" y="2901426"/>
                <a:ext cx="5080000" cy="4042325"/>
              </a:xfrm>
              <a:prstGeom prst="rect">
                <a:avLst/>
              </a:prstGeom>
              <a:blipFill rotWithShape="0">
                <a:blip r:embed="rId3"/>
                <a:stretch>
                  <a:fillRect l="-2161" t="-1207" r="-3481" b="-3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solidFill>
                      <a:srgbClr val="7030A0"/>
                    </a:solidFill>
                  </a:rPr>
                  <a:t>(In all examples,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44436"/>
                <a:ext cx="4807527" cy="492443"/>
              </a:xfrm>
              <a:prstGeom prst="rect">
                <a:avLst/>
              </a:prstGeom>
              <a:blipFill rotWithShape="0">
                <a:blip r:embed="rId4"/>
                <a:stretch>
                  <a:fillRect l="-2281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1614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B898-F484-4B26-AAE3-1C4D8B30E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special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59C3F-865C-417F-B3F2-2E632305D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 following Java functions injective, surjective, bijective?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Comparable.compareTo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Object.hashCode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9133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Reflexivity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</m:t>
                    </m:r>
                    <m:r>
                      <a:rPr lang="en-US" b="0" i="1" smtClean="0"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7030A0"/>
                    </a:solidFill>
                  </a:rPr>
                  <a:t>reflexive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if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∀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/>
                  <a:t>Examples: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(≤,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is reflexive,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is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reflexive,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∀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&lt;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(in fact, there is no such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) defined as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|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≥100}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b="1" dirty="0"/>
                  <a:t> </a:t>
                </a:r>
                <a:r>
                  <a:rPr lang="en-US" dirty="0"/>
                  <a:t>reflexive (</a:t>
                </a:r>
                <a:r>
                  <a:rPr lang="en-US" dirty="0" err="1"/>
                  <a:t>e.g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10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r>
                  <a:rPr lang="en-US" b="0" i="0" dirty="0">
                    <a:ea typeface="Cambria Math" charset="0"/>
                    <a:cs typeface="Cambria Math" charset="0"/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10, 10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116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04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X</m:t>
                    </m:r>
                    <m:r>
                      <a:rPr lang="en-US" i="1">
                        <a:latin typeface="Cambria Math" charset="0"/>
                      </a:rPr>
                      <m:t>⊆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symmetric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if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∀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⇒(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97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3212</Words>
  <Application>Microsoft Office PowerPoint</Application>
  <PresentationFormat>Widescreen</PresentationFormat>
  <Paragraphs>597</Paragraphs>
  <Slides>72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Calibri Light</vt:lpstr>
      <vt:lpstr>Cambria Math</vt:lpstr>
      <vt:lpstr>Arial</vt:lpstr>
      <vt:lpstr>Calibri</vt:lpstr>
      <vt:lpstr>Consolas</vt:lpstr>
      <vt:lpstr>Office Theme</vt:lpstr>
      <vt:lpstr>Relations and Functions</vt:lpstr>
      <vt:lpstr>Relations</vt:lpstr>
      <vt:lpstr>Definition</vt:lpstr>
      <vt:lpstr>Examples</vt:lpstr>
      <vt:lpstr>Examples</vt:lpstr>
      <vt:lpstr>Examples</vt:lpstr>
      <vt:lpstr>Reflexivity</vt:lpstr>
      <vt:lpstr>Reflexivity</vt:lpstr>
      <vt:lpstr>Symmetry</vt:lpstr>
      <vt:lpstr>Symmetry</vt:lpstr>
      <vt:lpstr>Transitivity</vt:lpstr>
      <vt:lpstr>Transitivity</vt:lpstr>
      <vt:lpstr>Transitivity</vt:lpstr>
      <vt:lpstr>Functions</vt:lpstr>
      <vt:lpstr>Functions</vt:lpstr>
      <vt:lpstr>Functions</vt:lpstr>
      <vt:lpstr>Functions</vt:lpstr>
      <vt:lpstr>Example 1</vt:lpstr>
      <vt:lpstr>Example 1</vt:lpstr>
      <vt:lpstr>Example 2</vt:lpstr>
      <vt:lpstr>Example 2</vt:lpstr>
      <vt:lpstr>Example 2</vt:lpstr>
      <vt:lpstr>Example 2</vt:lpstr>
      <vt:lpstr>Example 3</vt:lpstr>
      <vt:lpstr>Example 3</vt:lpstr>
      <vt:lpstr>Example 3</vt:lpstr>
      <vt:lpstr>Example 3</vt:lpstr>
      <vt:lpstr>Example 4</vt:lpstr>
      <vt:lpstr>Example 4</vt:lpstr>
      <vt:lpstr>Example 4</vt:lpstr>
      <vt:lpstr>Example 5</vt:lpstr>
      <vt:lpstr>Example 5</vt:lpstr>
      <vt:lpstr>Example 5</vt:lpstr>
      <vt:lpstr>Example 5</vt:lpstr>
      <vt:lpstr>Surjective functions</vt:lpstr>
      <vt:lpstr>Surjective functions</vt:lpstr>
      <vt:lpstr>Surjective functions</vt:lpstr>
      <vt:lpstr>Surjective functions</vt:lpstr>
      <vt:lpstr>Quiz on surjectivity</vt:lpstr>
      <vt:lpstr>Quiz on surjectivity</vt:lpstr>
      <vt:lpstr>Quiz on surjectivity</vt:lpstr>
      <vt:lpstr>Quiz on surjectivity</vt:lpstr>
      <vt:lpstr>Quiz on surjectivity</vt:lpstr>
      <vt:lpstr>Quiz on surjectivity</vt:lpstr>
      <vt:lpstr>Quiz on surjectivity</vt:lpstr>
      <vt:lpstr>Injective functions</vt:lpstr>
      <vt:lpstr>Injective functions</vt:lpstr>
      <vt:lpstr>Injective functions</vt:lpstr>
      <vt:lpstr>Quiz on injectivity</vt:lpstr>
      <vt:lpstr>Quiz on injectivity</vt:lpstr>
      <vt:lpstr>Quiz on injectivity</vt:lpstr>
      <vt:lpstr>Quiz on injectivity</vt:lpstr>
      <vt:lpstr>Quiz on injectivity</vt:lpstr>
      <vt:lpstr>Quiz on injectivity</vt:lpstr>
      <vt:lpstr>Quiz on injectivity</vt:lpstr>
      <vt:lpstr>Quiz on injectivity</vt:lpstr>
      <vt:lpstr>Quiz on injectivity</vt:lpstr>
      <vt:lpstr>Making functions onto or 1-1</vt:lpstr>
      <vt:lpstr>Bijective functions </vt:lpstr>
      <vt:lpstr>Quiz on bijections</vt:lpstr>
      <vt:lpstr>Quiz on bijections</vt:lpstr>
      <vt:lpstr>Quiz on bijections</vt:lpstr>
      <vt:lpstr>Quiz on bijections</vt:lpstr>
      <vt:lpstr>Quiz on bijections</vt:lpstr>
      <vt:lpstr>Quiz on bijections</vt:lpstr>
      <vt:lpstr>Quiz on bijections</vt:lpstr>
      <vt:lpstr>Quiz on bijections</vt:lpstr>
      <vt:lpstr>Quiz on bijections</vt:lpstr>
      <vt:lpstr>Quiz on bijections</vt:lpstr>
      <vt:lpstr>Quiz on bijections</vt:lpstr>
      <vt:lpstr>Quiz on bijections</vt:lpstr>
      <vt:lpstr>Some special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</dc:title>
  <dc:creator>Jason Filippou</dc:creator>
  <cp:lastModifiedBy>Jason Filippou</cp:lastModifiedBy>
  <cp:revision>15</cp:revision>
  <dcterms:created xsi:type="dcterms:W3CDTF">2017-10-31T12:01:58Z</dcterms:created>
  <dcterms:modified xsi:type="dcterms:W3CDTF">2020-04-09T16:34:41Z</dcterms:modified>
</cp:coreProperties>
</file>